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1" r:id="rId7"/>
    <p:sldId id="272" r:id="rId8"/>
    <p:sldId id="273" r:id="rId9"/>
    <p:sldId id="274" r:id="rId10"/>
    <p:sldId id="275" r:id="rId11"/>
    <p:sldId id="276" r:id="rId12"/>
    <p:sldId id="277" r:id="rId13"/>
    <p:sldId id="278" r:id="rId14"/>
    <p:sldId id="279" r:id="rId15"/>
    <p:sldId id="288" r:id="rId16"/>
    <p:sldId id="289" r:id="rId17"/>
  </p:sldIdLst>
  <p:sldSz cx="9144000" cy="5143500" type="screen16x9"/>
  <p:notesSz cx="6858000" cy="9144000"/>
  <p:embeddedFontLst>
    <p:embeddedFont>
      <p:font typeface="Arial Narrow" panose="020B060402020202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Helvetica Neue Light" panose="02000403000000020004"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Владимир Ригвава"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p:cViewPr varScale="1">
        <p:scale>
          <a:sx n="140" d="100"/>
          <a:sy n="140" d="100"/>
        </p:scale>
        <p:origin x="84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5-10T15:35:13.361" idx="1">
    <p:pos x="62" y="60"/>
    <p:text>старый текст:
Топологический анализ данных, TDA - новый подход статистического анализа данных, который основывается на вычислении различных топологических характеристик. 
здесь представлен стандартный анализ топологии данных, когда каждая точка пространства рассматривается с некоторой расширяющейся окрестностью, строится граф со 
В настоящее время методы TDA развиваются и широко применяются к данным в различных задачах, однако такой подход к сетям начал применяться последние несколько лет. 
Наш проект направлен на исследование применимости методов TDA к сетям различной природы, на слайде 
На слайде продемонстрированы несколько визуализаций продолжительности жизни топологических характеристик из области TDA: бар-коды и диаграмма устойчивости.</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11ba09c87e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g11ba09c87e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highlight>
                <a:srgbClr val="EA9999"/>
              </a:highlight>
            </a:endParaRPr>
          </a:p>
        </p:txBody>
      </p:sp>
      <p:sp>
        <p:nvSpPr>
          <p:cNvPr id="55" name="Google Shape;55;g11ba09c87e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291407df34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g1291407df34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Теперь давайте рассмотрим, что происходит с семантической сетью, если мы будем ее разрушать, удаляя от 0 до 50% ребер.</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Нулевые числа Бетти при простой фильтрации ведут себя по-прежнему. Это говорит нам о том, что вероятность наличия слабой связи у вершин распределена достаточно равномерно, а вот при обратной фильтрации мы видим, как увеличивается количество связных компонент с процентом удаленных ребер. Первые и Вторые числа Бетти удобнее анализировать на простой фильтрации. Здесь мы видим, что топологические характеристики отлично реагируют на изменения, даже при удалении 10% ребер из сети.</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25454"/>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solidFill>
                <a:schemeClr val="dk1"/>
              </a:solidFill>
              <a:latin typeface="Calibri"/>
              <a:ea typeface="Calibri"/>
              <a:cs typeface="Calibri"/>
              <a:sym typeface="Calibri"/>
            </a:endParaRPr>
          </a:p>
        </p:txBody>
      </p:sp>
      <p:sp>
        <p:nvSpPr>
          <p:cNvPr id="439" name="Google Shape;439;g1291407df34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91407df34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1291407df34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и наконец, графики, где мы увеличиваем плотность сети, добавляя ребра.</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Видно, что добавление связей приводит к увеличению количества одномерных и двумерных дыр. Также можно заметить, что сохраняется особенность структуры графа с ростом размерности, что отлично показывают числа Бетти.</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На этом этапе исследования мы пришли к выводу, что числа Бетти неустойчивы к любым возмущениям исследуемой семантической сети и достаточно информативно отражают ее структуру.</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25454"/>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solidFill>
                <a:schemeClr val="dk1"/>
              </a:solidFill>
              <a:latin typeface="Calibri"/>
              <a:ea typeface="Calibri"/>
              <a:cs typeface="Calibri"/>
              <a:sym typeface="Calibri"/>
            </a:endParaRPr>
          </a:p>
        </p:txBody>
      </p:sp>
      <p:sp>
        <p:nvSpPr>
          <p:cNvPr id="465" name="Google Shape;465;g1291407df34_0_1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291407df34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g1291407df34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Теперь для сравнения давайте рассмотрим динамику структурной характеристики k-core в зависимости от все тех же возмущений сети, как рандомизация, удаление и добавление ребер. В этом разделе мы приводим исследование только для обратной фильтрации Вьеториса-Рипса, потому что оно наиболее показательное.</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Данные графики нужно интерпретировать следующим образом: определенное пороговое значение в фильтрации обозначено цветом на графике, их тут 9, следовательно, мы смотрели 9 графов на соответствующих порогах, прерывистая линия (из штрихов) –  это граф без изменений, пунктирная линия (из точек) – это максимально измененный граф.  </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Визуально хорошо видно, что k-core не чувствителен к перестановкам ребер в силу сохранения степеней вершин (это левый график), но хорошо отражает уменьшение или увеличение плотности сети (это правые графики). Таким образом k-core не настолько чувствителен к структурным изменениям, как числа Бетти. </a:t>
            </a:r>
            <a:endParaRPr sz="9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solidFill>
                <a:schemeClr val="dk1"/>
              </a:solidFill>
              <a:latin typeface="Calibri"/>
              <a:ea typeface="Calibri"/>
              <a:cs typeface="Calibri"/>
              <a:sym typeface="Calibri"/>
            </a:endParaRPr>
          </a:p>
        </p:txBody>
      </p:sp>
      <p:sp>
        <p:nvSpPr>
          <p:cNvPr id="488" name="Google Shape;488;g1291407df34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291407df34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g1291407df34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ru">
                <a:solidFill>
                  <a:schemeClr val="dk1"/>
                </a:solidFill>
                <a:latin typeface="Calibri"/>
                <a:ea typeface="Calibri"/>
                <a:cs typeface="Calibri"/>
                <a:sym typeface="Calibri"/>
              </a:rPr>
              <a:t>В дополнении мы рассмотрели как возмущения сети влияют на размер максимального кликового кластера. Поскольку клики комплементарны дырам, то мы ожидали также увидеть соответствующие изменения. Под размером здесь мы имеем в виду количество вершин в кластере, который объединяет смежные k-клики,это обозначено по оси Оу. По оси Ох отмечены размерности этих клик. Пример выделения кликовых кластеров можно увидеть на слайде.</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ru">
                <a:solidFill>
                  <a:schemeClr val="dk1"/>
                </a:solidFill>
                <a:latin typeface="Calibri"/>
                <a:ea typeface="Calibri"/>
                <a:cs typeface="Calibri"/>
                <a:sym typeface="Calibri"/>
              </a:rPr>
              <a:t>Из первых двух графиков видно, что перестановка и удаление ребер меняет структуру и уже ни один из графов не может дать такие же большие размеры кликовых кластеров как изначальный граф.</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ru">
                <a:solidFill>
                  <a:schemeClr val="dk1"/>
                </a:solidFill>
                <a:latin typeface="Calibri"/>
                <a:ea typeface="Calibri"/>
                <a:cs typeface="Calibri"/>
                <a:sym typeface="Calibri"/>
              </a:rPr>
              <a:t>При добавлении же рёбер, сложно заметить какую-то разницу. Получается, что мы увеличиваем плотность графа, но не настолько, чтобы изменить структуры именно клик, даже 100% добавление ребер не дало ожидаемого роста. </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Таким образом, кликовая структура сети чувствительна к рандомизации и удалению ребер, в чем похожа на топологические характеристики. Однако вычисления кликовых кластеров требуют значительно больше времени по сравнению с числами Бетти.</a:t>
            </a:r>
            <a:endParaRPr sz="9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solidFill>
                <a:schemeClr val="dk1"/>
              </a:solidFill>
              <a:latin typeface="Calibri"/>
              <a:ea typeface="Calibri"/>
              <a:cs typeface="Calibri"/>
              <a:sym typeface="Calibri"/>
            </a:endParaRPr>
          </a:p>
        </p:txBody>
      </p:sp>
      <p:sp>
        <p:nvSpPr>
          <p:cNvPr id="525" name="Google Shape;525;g1291407df34_0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291407df34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g1291407df34_0_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ru">
                <a:solidFill>
                  <a:schemeClr val="dk1"/>
                </a:solidFill>
                <a:latin typeface="Calibri"/>
                <a:ea typeface="Calibri"/>
                <a:cs typeface="Calibri"/>
                <a:sym typeface="Calibri"/>
              </a:rPr>
              <a:t>И в заключении, для сравнения были вычислены топологические характеристики другой языковой сети большего размера, что отражено на слайде. Данная база также состоит из слов на английском языке, но формировалась немного по-другому с помощью словесной игры, когда человеку дают слово, а он должен сразу же выдать первое слово, что приходит ему на ум.</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ru">
                <a:solidFill>
                  <a:schemeClr val="dk1"/>
                </a:solidFill>
                <a:latin typeface="Calibri"/>
                <a:ea typeface="Calibri"/>
                <a:cs typeface="Calibri"/>
                <a:sym typeface="Calibri"/>
              </a:rPr>
              <a:t>Как мы видим по графикам, кривые одновременно идут на рост или спад. Есть лишь разница из-за размера сетей, которая практически исчезает при нормировке на количество вершин в сети. Такое сравнение данных из различных источников позволяет нам говорить об универсальности и однородности структуры сети свободных ассоциаций.</a:t>
            </a:r>
            <a:endParaRPr>
              <a:solidFill>
                <a:schemeClr val="dk1"/>
              </a:solidFill>
              <a:latin typeface="Calibri"/>
              <a:ea typeface="Calibri"/>
              <a:cs typeface="Calibri"/>
              <a:sym typeface="Calibri"/>
            </a:endParaRPr>
          </a:p>
        </p:txBody>
      </p:sp>
      <p:sp>
        <p:nvSpPr>
          <p:cNvPr id="550" name="Google Shape;550;g1291407df34_0_1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270da7b8c3_0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g1270da7b8c3_0_2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rPr>
              <a:t>Подводя итоги, нашей командой был проведен анализ топологических характеристик сетей различной природы, и мы увидели, что исследованные нами сети имеют совершенно разные топологии.</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SzPts val="1100"/>
              <a:buNone/>
            </a:pPr>
            <a:r>
              <a:rPr lang="ru">
                <a:solidFill>
                  <a:schemeClr val="dk1"/>
                </a:solidFill>
              </a:rPr>
              <a:t>Также мы провели анализ устойчивости этих сетей в различных сценариях. В целом, мы наблюдали, что числа Бетти оказались более чувствительными к возмущениям сети, и потому потенциально могут найти применение в задачах сравнения сетей (таких как сравнение коннектомов). Кроме того, в случае с семантическими сетями мы наблюдали одинаковую структуру для сетей различных размеров, что может говорить об их однородности и универсальности. А в сети белок-белковых взаимодействий мы увидели, как алгоритмы фильтрации и k-core могут быть использованы в задачах выделения групп и сообществ.</a:t>
            </a:r>
            <a:endParaRPr>
              <a:solidFill>
                <a:schemeClr val="dk1"/>
              </a:solidFill>
            </a:endParaRPr>
          </a:p>
        </p:txBody>
      </p:sp>
      <p:sp>
        <p:nvSpPr>
          <p:cNvPr id="705" name="Google Shape;705;g1270da7b8c3_0_2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941b51e33_0_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На этом мы заканчиваем нашу презентацию, и теперь готовы ответить на ваши вопросы.</a:t>
            </a:r>
            <a:endParaRPr/>
          </a:p>
        </p:txBody>
      </p:sp>
      <p:sp>
        <p:nvSpPr>
          <p:cNvPr id="719" name="Google Shape;719;g12941b51e3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291407df34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g1291407df34_0_2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ru" sz="1200">
                <a:solidFill>
                  <a:schemeClr val="dk1"/>
                </a:solidFill>
                <a:latin typeface="Calibri"/>
                <a:ea typeface="Calibri"/>
                <a:cs typeface="Calibri"/>
                <a:sym typeface="Calibri"/>
              </a:rPr>
              <a:t>Топологический анализ данных, TDA - новый подход статистического анализа данных, который основывается на вычислении различных топологических характеристик. </a:t>
            </a:r>
            <a:r>
              <a:rPr lang="ru" sz="1200">
                <a:solidFill>
                  <a:schemeClr val="dk1"/>
                </a:solidFill>
                <a:highlight>
                  <a:srgbClr val="FFFF00"/>
                </a:highlight>
                <a:latin typeface="Calibri"/>
                <a:ea typeface="Calibri"/>
                <a:cs typeface="Calibri"/>
                <a:sym typeface="Calibri"/>
              </a:rPr>
              <a:t>На слайде вы видите как строится типичная процедура вычисления топологических характеристик для многомерных данных: рассматриваются точки с увеличивающиеся окрестностью, в случае пересечения окрестностей двух точек, они связываются ребром, строится граф, чья структура и отражает топологию данных.  В настоящее время методы TDA развиваются и широко применяются к данным в различных задачах. Довольно естественным кажется применения топологических характиеристик к данным, которые изначально представлены в виде сети или графа. </a:t>
            </a:r>
            <a:r>
              <a:rPr lang="ru" sz="1200">
                <a:solidFill>
                  <a:schemeClr val="dk1"/>
                </a:solidFill>
                <a:latin typeface="Calibri"/>
                <a:ea typeface="Calibri"/>
                <a:cs typeface="Calibri"/>
                <a:sym typeface="Calibri"/>
              </a:rPr>
              <a:t>В отличие от стандартных методов исследования сетей (например, выделение клик), методы TDA менее требовательны вычислительно, но могут быть не менее информативными, а также позволяют работать со взвешенными графами. Наш проект как раз направлен на исследование применимости методов TDA к сетям различной природы.</a:t>
            </a:r>
            <a:endParaRPr sz="1200">
              <a:solidFill>
                <a:schemeClr val="dk1"/>
              </a:solidFill>
              <a:latin typeface="Calibri"/>
              <a:ea typeface="Calibri"/>
              <a:cs typeface="Calibri"/>
              <a:sym typeface="Calibri"/>
            </a:endParaRPr>
          </a:p>
        </p:txBody>
      </p:sp>
      <p:sp>
        <p:nvSpPr>
          <p:cNvPr id="70" name="Google Shape;70;g1291407df34_0_2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291407df34_0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g1291407df34_0_2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ru" sz="1200">
                <a:solidFill>
                  <a:schemeClr val="dk1"/>
                </a:solidFill>
                <a:latin typeface="Calibri"/>
                <a:ea typeface="Calibri"/>
                <a:cs typeface="Calibri"/>
                <a:sym typeface="Calibri"/>
              </a:rPr>
              <a:t>Цель проекта заключается в исследовании применимости и интерпретации методов TDA к сложным сетям. За каждым участником проекта закреплены различные данные.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ru" sz="1200" u="sng">
                <a:solidFill>
                  <a:schemeClr val="dk1"/>
                </a:solidFill>
                <a:latin typeface="Calibri"/>
                <a:ea typeface="Calibri"/>
                <a:cs typeface="Calibri"/>
                <a:sym typeface="Calibri"/>
              </a:rPr>
              <a:t>Коньков Сергей</a:t>
            </a:r>
            <a:r>
              <a:rPr lang="ru" sz="1200">
                <a:solidFill>
                  <a:schemeClr val="dk1"/>
                </a:solidFill>
                <a:latin typeface="Calibri"/>
                <a:ea typeface="Calibri"/>
                <a:cs typeface="Calibri"/>
                <a:sym typeface="Calibri"/>
              </a:rPr>
              <a:t> занимается исследованием нейроструктуры мозга человека.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ru" sz="1200" u="sng">
                <a:solidFill>
                  <a:schemeClr val="dk1"/>
                </a:solidFill>
                <a:latin typeface="Calibri"/>
                <a:ea typeface="Calibri"/>
                <a:cs typeface="Calibri"/>
                <a:sym typeface="Calibri"/>
              </a:rPr>
              <a:t>Забродина Татьяна</a:t>
            </a:r>
            <a:r>
              <a:rPr lang="ru" sz="1200">
                <a:solidFill>
                  <a:schemeClr val="dk1"/>
                </a:solidFill>
                <a:latin typeface="Calibri"/>
                <a:ea typeface="Calibri"/>
                <a:cs typeface="Calibri"/>
                <a:sym typeface="Calibri"/>
              </a:rPr>
              <a:t> изучает семантические сети языка. А именно сети ассоциаций из слов, связанных различными взаимодействиями (ассоциативными, синонимическими) между словами</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ru" sz="1200" u="sng">
                <a:solidFill>
                  <a:schemeClr val="dk1"/>
                </a:solidFill>
                <a:latin typeface="Calibri"/>
                <a:ea typeface="Calibri"/>
                <a:cs typeface="Calibri"/>
                <a:sym typeface="Calibri"/>
              </a:rPr>
              <a:t>Ригвава Владимир </a:t>
            </a:r>
            <a:r>
              <a:rPr lang="ru" sz="1200">
                <a:solidFill>
                  <a:schemeClr val="dk1"/>
                </a:solidFill>
                <a:latin typeface="Calibri"/>
                <a:ea typeface="Calibri"/>
                <a:cs typeface="Calibri"/>
                <a:sym typeface="Calibri"/>
              </a:rPr>
              <a:t>занимается анализом биологических сетей белок-белковых взаимодействий.</a:t>
            </a:r>
            <a:endParaRPr sz="1200">
              <a:solidFill>
                <a:schemeClr val="dk1"/>
              </a:solidFill>
              <a:highlight>
                <a:srgbClr val="FF0000"/>
              </a:highlight>
              <a:latin typeface="Calibri"/>
              <a:ea typeface="Calibri"/>
              <a:cs typeface="Calibri"/>
              <a:sym typeface="Calibri"/>
            </a:endParaRPr>
          </a:p>
          <a:p>
            <a:pPr marL="0" lvl="0" indent="0" algn="l" rtl="0">
              <a:lnSpc>
                <a:spcPct val="115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86" name="Google Shape;86;g1291407df34_0_2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91407df34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291407df34_0_2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ru" sz="1200">
                <a:solidFill>
                  <a:schemeClr val="dk1"/>
                </a:solidFill>
              </a:rPr>
              <a:t>Немалая часть проекта посвящена рассмотрению динамики изменения топологических характеристик, так давайте их обсудим подробнее.</a:t>
            </a:r>
            <a:endParaRPr sz="1200">
              <a:solidFill>
                <a:schemeClr val="dk1"/>
              </a:solidFill>
            </a:endParaRPr>
          </a:p>
          <a:p>
            <a:pPr marL="0" lvl="0" indent="0" algn="l" rtl="0">
              <a:lnSpc>
                <a:spcPct val="115000"/>
              </a:lnSpc>
              <a:spcBef>
                <a:spcPts val="1200"/>
              </a:spcBef>
              <a:spcAft>
                <a:spcPts val="0"/>
              </a:spcAft>
              <a:buSzPts val="1100"/>
              <a:buNone/>
            </a:pPr>
            <a:r>
              <a:rPr lang="ru" sz="1200">
                <a:solidFill>
                  <a:schemeClr val="dk1"/>
                </a:solidFill>
              </a:rPr>
              <a:t>Любой граф можно рассматривать как симплициальный комплекс, который строится из симплексов разных размерностей по определенным правилам. И уже в симплициальном комплексе мы можем анализировать такие топологические характеристики как числа Бетти. Нулевое число Бетти  задает количество компонент связности, первое число Бетти представляет собой количество отверстий или «одномерных дыр», второе число Бетти демонстрирует количество пустот или двумерных дыр и так далее. Данные характеристики принимают положительные целые значения от 0 до бесконечности, и при описании конечномерного пространства с некоторого номера становятся равными 0. В нижней части слайда вы можете видеть вычисления чисел Бетти на игрушечном примере.</a:t>
            </a:r>
            <a:endParaRPr sz="1200">
              <a:solidFill>
                <a:schemeClr val="dk1"/>
              </a:solidFill>
            </a:endParaRPr>
          </a:p>
          <a:p>
            <a:pPr marL="0" lvl="0" indent="0" algn="l" rtl="0">
              <a:lnSpc>
                <a:spcPct val="115000"/>
              </a:lnSpc>
              <a:spcBef>
                <a:spcPts val="1200"/>
              </a:spcBef>
              <a:spcAft>
                <a:spcPts val="0"/>
              </a:spcAft>
              <a:buSzPts val="1100"/>
              <a:buNone/>
            </a:pPr>
            <a:r>
              <a:rPr lang="ru" sz="1200">
                <a:solidFill>
                  <a:schemeClr val="dk1"/>
                </a:solidFill>
              </a:rPr>
              <a:t>Также методы для вычисления топологических характеристик пространства основаны на процедуре фильтрации, в ходе которой строится последовательность вложенных симплициальных комплексов в зависимости от параметров. Каждый симплициальный комплекс содержит структурно топологическую информацию из разных масштабов. Поскольку наши графы содержат веса ребер, то мы совершаем переход к матрицы расстояний вычитанием из единичной матрицы нашу отнормированную матрицу смежности.</a:t>
            </a:r>
            <a:endParaRPr sz="1200">
              <a:solidFill>
                <a:schemeClr val="dk1"/>
              </a:solidFill>
            </a:endParaRPr>
          </a:p>
          <a:p>
            <a:pPr marL="0" lvl="0" indent="0" algn="l" rtl="0">
              <a:lnSpc>
                <a:spcPct val="115000"/>
              </a:lnSpc>
              <a:spcBef>
                <a:spcPts val="1200"/>
              </a:spcBef>
              <a:spcAft>
                <a:spcPts val="1200"/>
              </a:spcAft>
              <a:buSzPts val="1100"/>
              <a:buNone/>
            </a:pPr>
            <a:r>
              <a:rPr lang="ru" sz="1200">
                <a:solidFill>
                  <a:schemeClr val="dk1"/>
                </a:solidFill>
              </a:rPr>
              <a:t>В данных исследованиях мы используем фильтрацию Вьеториса-Рипса: увеличивая порог веса ребер от 0 до 1, мы расширяем граф. И обратную фильтрацию Вьеториса-Рипса: логика схожа, но в данном случае мы увеличиваем граф в обратном направлении, то есть пороговое значение веса пробегает значения от 1 до 0. </a:t>
            </a:r>
            <a:endParaRPr sz="1200"/>
          </a:p>
        </p:txBody>
      </p:sp>
      <p:sp>
        <p:nvSpPr>
          <p:cNvPr id="112" name="Google Shape;112;g1291407df34_0_2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28cf3f60c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128cf3f60c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ru"/>
              <a:t>Также для анализа топологических характеристик сетей часто проводят разложение на k-ядра или k-core.</a:t>
            </a:r>
            <a:endParaRPr/>
          </a:p>
          <a:p>
            <a:pPr marL="0" lvl="0" indent="0" algn="l" rtl="0">
              <a:spcBef>
                <a:spcPts val="0"/>
              </a:spcBef>
              <a:spcAft>
                <a:spcPts val="0"/>
              </a:spcAft>
              <a:buClr>
                <a:schemeClr val="dk1"/>
              </a:buClr>
              <a:buSzPts val="1100"/>
              <a:buFont typeface="Arial"/>
              <a:buNone/>
            </a:pPr>
            <a:r>
              <a:rPr lang="ru"/>
              <a:t>k-ядро сети G — это максимальный связный подграф сети G, в котором все вершины имеют степень по меньшей мере k.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Таким образом, в 1-core будут входить все вершины, если граф связный, как показано на левом рисунке. На рисунке в центре зеленым цветом выделен 2-core - подграф с вершинами, степень которых не меньше 2. На рисунке справа красным цветом изображен 3-core.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Разложением по core некоторого графа будем считать зависимость f(k) доли вершин, входящих в найденный k-core от параметра k. Эти кривые f(k) будут исследоваться в данной работе.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SzPts val="1100"/>
              <a:buNone/>
            </a:pPr>
            <a:r>
              <a:rPr lang="ru"/>
              <a:t>Разложение сетей на k-ядра изначально использовалось для изучения группировки в социальных сетях и для описания случайных графов. Позже данная методика нашла применение биоинформатике, в визуализации сетей и в других областях, где исследуются сети. </a:t>
            </a:r>
            <a:endParaRPr>
              <a:highlight>
                <a:schemeClr val="lt1"/>
              </a:highlight>
            </a:endParaRPr>
          </a:p>
        </p:txBody>
      </p:sp>
      <p:sp>
        <p:nvSpPr>
          <p:cNvPr id="132" name="Google Shape;132;g128cf3f60c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ba7ba382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11ba7ba3829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rPr>
              <a:t>На данном слайде описаны используемые в работе методы исследования устойчивости сети. Всего этих метода три: добавление ребер, удаление ребер и рандомизация сети.</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ru">
                <a:solidFill>
                  <a:schemeClr val="dk1"/>
                </a:solidFill>
              </a:rPr>
              <a:t>Последовательное удаление ребер может позволяет понять, </a:t>
            </a:r>
            <a:r>
              <a:rPr lang="ru">
                <a:solidFill>
                  <a:schemeClr val="dk1"/>
                </a:solidFill>
                <a:highlight>
                  <a:schemeClr val="lt1"/>
                </a:highlight>
              </a:rPr>
              <a:t>каким образом</a:t>
            </a:r>
            <a:r>
              <a:rPr lang="ru">
                <a:solidFill>
                  <a:schemeClr val="dk1"/>
                </a:solidFill>
              </a:rPr>
              <a:t> разрушается исходная структура сети, а добавление новых ребер предоставляет возможность исследовать масштабируемость сети. Алгоритм удаления ребер устроен тривиально, алгоритм добавления ребер немного сложнее - новые ребра добавляются с весом, который подчиняется статистике, наблюдаемой в реальной сети.</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ru"/>
              <a:t>Механизм рандомизации сети позволяет исследовать устойчивость ее топологических и структурных свойств и делать выводы о степени ее однородности и о наличии в ней четкой структуры. На каждом шаге рандомизации случайным образом выбираются два ребра (P,Q) и (R,S) и удаляются из графа, после чего в граф добавляются два новых ребра (P,S) и (R,Q) или (P,R) и (Q,S), при этом веса ребер сохраняются. На каждом шаге также проверяется наличие петель и мультиребер, которых быть не должно.</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Число шагов во всех сценариях изменения сети измеряется в некоторой доле от количества всех ребер в системе, это удобно при исследовании сетей разных масштабов.</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156" name="Google Shape;156;g11ba7ba3829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8e8ab6ff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128e8ab6ff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rPr>
              <a:t>Добрый день! Меня зовут Забродина Татьяна и я представляю исследование топологических характеристик семантических сетей.</a:t>
            </a:r>
            <a:endParaRPr>
              <a:solidFill>
                <a:schemeClr val="dk1"/>
              </a:solidFill>
            </a:endParaRPr>
          </a:p>
          <a:p>
            <a:pPr marL="0" lvl="0" indent="0" algn="l" rtl="0">
              <a:spcBef>
                <a:spcPts val="0"/>
              </a:spcBef>
              <a:spcAft>
                <a:spcPts val="0"/>
              </a:spcAft>
              <a:buNone/>
            </a:pPr>
            <a:endParaRPr/>
          </a:p>
        </p:txBody>
      </p:sp>
      <p:sp>
        <p:nvSpPr>
          <p:cNvPr id="373" name="Google Shape;373;g128e8ab6ff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28e8ab6ff0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128e8ab6ff0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Семантическая сеть – это модель представления информации в виде ориентированного графа, где вершины - это слова, а ребра это некоторые взаимодействия между словами. Например, база данных, которую мы использовали для исследования, состоит из слов на английском языке и была собрана методом свободных ассоциаций. Это такая психологическая процедура, при которой человеку дают слово, а он говорит обо всем, что приходит ему в голову в ответ на это слово. Поэтому под взаимодействиями в данном случае мы подразумеваем возникновение ассоциации у респондентов. Вес же ребра означает долю человек, у которых возникла соответствующая ассоциация в ходе сбора информации. </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На слайде вы можете увидеть пример из исследуемой сети: это слова, которые ассоциируются со словом apple, оно находится в центре и отмечено красным цветом.</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Данная сеть изначально была направленная, но для проведения исследования мы превратили ее в ненаправленную. Стоит отметить ее особенность! На графике распределения весов мы наблюдаем большое количество связей в диапазоне от 0 до 0.4. На это важно обратить внимание, поскольку дальше это отражается на результатах.</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p:txBody>
      </p:sp>
      <p:sp>
        <p:nvSpPr>
          <p:cNvPr id="387" name="Google Shape;387;g128e8ab6ff0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91407df3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1291407df34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Давайте рассмотрим динамику изменения топологических характеристик в зависимости от степени рандомизации ребер. </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На слайде представлены результаты применения двух фильтраций: Первых ряд графиков показывает изменения чисел Бетти при фильтрации Вьеториса-Рипса. Второй ряд показывает динамику при обратной фильтрации Вьеториса-Рипса. Также упомяну, что ключевые моменты в анализе чисел Бетти отмечены на слайдах.</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Из-за специфики сети, упомянутой на прошлом слайде, мы видим быстрое формирование той или иной топологической характеристики именно на слабых связях. Причем рандомизация провоцирует создание одномерных дыр, но число пустот при этом уменьшается. </a:t>
            </a:r>
            <a:r>
              <a:rPr lang="ru" i="1">
                <a:solidFill>
                  <a:schemeClr val="dk1"/>
                </a:solidFill>
                <a:latin typeface="Calibri"/>
                <a:ea typeface="Calibri"/>
                <a:cs typeface="Calibri"/>
                <a:sym typeface="Calibri"/>
              </a:rPr>
              <a:t>(ЕСЛИ СПРОСЯТ ПОЧЕМУ, то это простор для новых исследований)</a:t>
            </a:r>
            <a:endParaRPr i="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Calibri"/>
                <a:ea typeface="Calibri"/>
                <a:cs typeface="Calibri"/>
                <a:sym typeface="Calibri"/>
              </a:rPr>
              <a:t>Тем самым, мы можем утверждать, что топологические характеристики, отвечающие за число дыр и пустот в сети, чувствительны к такому возмущению сети, как рандомизация.</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25454"/>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solidFill>
                <a:schemeClr val="dk1"/>
              </a:solidFill>
              <a:latin typeface="Calibri"/>
              <a:ea typeface="Calibri"/>
              <a:cs typeface="Calibri"/>
              <a:sym typeface="Calibri"/>
            </a:endParaRPr>
          </a:p>
        </p:txBody>
      </p:sp>
      <p:sp>
        <p:nvSpPr>
          <p:cNvPr id="412" name="Google Shape;412;g1291407df34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Заголовок — вверху">
  <p:cSld name="Заголовок — вверху">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4475930" y="4878958"/>
            <a:ext cx="185400" cy="1926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pic>
        <p:nvPicPr>
          <p:cNvPr id="57" name="Google Shape;57;p14" descr="A blue circle with white text&#10;&#10;Description automatically generated with low confidence"/>
          <p:cNvPicPr preferRelativeResize="0"/>
          <p:nvPr/>
        </p:nvPicPr>
        <p:blipFill rotWithShape="1">
          <a:blip r:embed="rId4">
            <a:alphaModFix/>
          </a:blip>
          <a:srcRect/>
          <a:stretch/>
        </p:blipFill>
        <p:spPr>
          <a:xfrm>
            <a:off x="760394" y="797830"/>
            <a:ext cx="664875" cy="664875"/>
          </a:xfrm>
          <a:prstGeom prst="rect">
            <a:avLst/>
          </a:prstGeom>
          <a:noFill/>
          <a:ln>
            <a:noFill/>
          </a:ln>
        </p:spPr>
      </p:pic>
      <p:sp>
        <p:nvSpPr>
          <p:cNvPr id="58" name="Google Shape;58;p14"/>
          <p:cNvSpPr txBox="1"/>
          <p:nvPr/>
        </p:nvSpPr>
        <p:spPr>
          <a:xfrm>
            <a:off x="1562950" y="834775"/>
            <a:ext cx="21408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200">
                <a:solidFill>
                  <a:srgbClr val="31538F"/>
                </a:solidFill>
              </a:rPr>
              <a:t>Московский институт электроники и математики имени А. Н. Тихонова</a:t>
            </a:r>
            <a:endParaRPr sz="1200">
              <a:solidFill>
                <a:srgbClr val="31538F"/>
              </a:solidFill>
              <a:latin typeface="Arial"/>
              <a:ea typeface="Arial"/>
              <a:cs typeface="Arial"/>
              <a:sym typeface="Arial"/>
            </a:endParaRPr>
          </a:p>
        </p:txBody>
      </p:sp>
      <p:sp>
        <p:nvSpPr>
          <p:cNvPr id="59" name="Google Shape;59;p14"/>
          <p:cNvSpPr txBox="1"/>
          <p:nvPr/>
        </p:nvSpPr>
        <p:spPr>
          <a:xfrm>
            <a:off x="772050" y="1841375"/>
            <a:ext cx="3686400" cy="2224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Clr>
                <a:schemeClr val="dk1"/>
              </a:buClr>
              <a:buSzPts val="1100"/>
              <a:buFont typeface="Arial"/>
              <a:buNone/>
            </a:pPr>
            <a:r>
              <a:rPr lang="ru" sz="2800">
                <a:solidFill>
                  <a:srgbClr val="31538F"/>
                </a:solidFill>
              </a:rPr>
              <a:t>№931</a:t>
            </a:r>
            <a:endParaRPr sz="2800">
              <a:solidFill>
                <a:srgbClr val="31538F"/>
              </a:solidFill>
            </a:endParaRPr>
          </a:p>
          <a:p>
            <a:pPr marL="0" marR="0" lvl="0" indent="0" algn="l" rtl="0">
              <a:spcBef>
                <a:spcPts val="0"/>
              </a:spcBef>
              <a:spcAft>
                <a:spcPts val="0"/>
              </a:spcAft>
              <a:buClr>
                <a:schemeClr val="dk1"/>
              </a:buClr>
              <a:buSzPts val="1100"/>
              <a:buFont typeface="Arial"/>
              <a:buNone/>
            </a:pPr>
            <a:r>
              <a:rPr lang="ru" sz="2800">
                <a:solidFill>
                  <a:srgbClr val="31538F"/>
                </a:solidFill>
              </a:rPr>
              <a:t>Топологический анализ данных в исследовании сложных сетей</a:t>
            </a:r>
            <a:endParaRPr sz="2800">
              <a:solidFill>
                <a:srgbClr val="31538F"/>
              </a:solidFill>
            </a:endParaRPr>
          </a:p>
        </p:txBody>
      </p:sp>
      <p:cxnSp>
        <p:nvCxnSpPr>
          <p:cNvPr id="60" name="Google Shape;60;p14"/>
          <p:cNvCxnSpPr/>
          <p:nvPr/>
        </p:nvCxnSpPr>
        <p:spPr>
          <a:xfrm>
            <a:off x="7689061" y="831330"/>
            <a:ext cx="0" cy="630300"/>
          </a:xfrm>
          <a:prstGeom prst="straightConnector1">
            <a:avLst/>
          </a:prstGeom>
          <a:noFill/>
          <a:ln w="12700" cap="flat" cmpd="sng">
            <a:solidFill>
              <a:srgbClr val="102D69"/>
            </a:solidFill>
            <a:prstDash val="solid"/>
            <a:miter lim="800000"/>
            <a:headEnd type="none" w="sm" len="sm"/>
            <a:tailEnd type="none" w="sm" len="sm"/>
          </a:ln>
        </p:spPr>
      </p:cxnSp>
      <p:sp>
        <p:nvSpPr>
          <p:cNvPr id="61" name="Google Shape;61;p14"/>
          <p:cNvSpPr txBox="1"/>
          <p:nvPr/>
        </p:nvSpPr>
        <p:spPr>
          <a:xfrm>
            <a:off x="7781045" y="797825"/>
            <a:ext cx="7680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000">
                <a:solidFill>
                  <a:srgbClr val="31538F"/>
                </a:solidFill>
                <a:latin typeface="Arial"/>
                <a:ea typeface="Arial"/>
                <a:cs typeface="Arial"/>
                <a:sym typeface="Arial"/>
              </a:rPr>
              <a:t>Москв</a:t>
            </a:r>
            <a:r>
              <a:rPr lang="ru" sz="1000">
                <a:solidFill>
                  <a:srgbClr val="31538F"/>
                </a:solidFill>
              </a:rPr>
              <a:t>а</a:t>
            </a:r>
            <a:endParaRPr sz="1000">
              <a:solidFill>
                <a:srgbClr val="31538F"/>
              </a:solidFill>
            </a:endParaRPr>
          </a:p>
          <a:p>
            <a:pPr marL="0" marR="0" lvl="0" indent="0" algn="l" rtl="0">
              <a:spcBef>
                <a:spcPts val="0"/>
              </a:spcBef>
              <a:spcAft>
                <a:spcPts val="0"/>
              </a:spcAft>
              <a:buNone/>
            </a:pPr>
            <a:r>
              <a:rPr lang="ru" sz="1000">
                <a:solidFill>
                  <a:srgbClr val="31538F"/>
                </a:solidFill>
              </a:rPr>
              <a:t>2022</a:t>
            </a:r>
            <a:endParaRPr sz="1000">
              <a:solidFill>
                <a:srgbClr val="31538F"/>
              </a:solidFill>
            </a:endParaRPr>
          </a:p>
        </p:txBody>
      </p:sp>
      <p:cxnSp>
        <p:nvCxnSpPr>
          <p:cNvPr id="62" name="Google Shape;62;p14"/>
          <p:cNvCxnSpPr/>
          <p:nvPr/>
        </p:nvCxnSpPr>
        <p:spPr>
          <a:xfrm>
            <a:off x="4618161" y="831330"/>
            <a:ext cx="0" cy="630300"/>
          </a:xfrm>
          <a:prstGeom prst="straightConnector1">
            <a:avLst/>
          </a:prstGeom>
          <a:noFill/>
          <a:ln w="12700" cap="flat" cmpd="sng">
            <a:solidFill>
              <a:srgbClr val="102D69"/>
            </a:solidFill>
            <a:prstDash val="solid"/>
            <a:miter lim="800000"/>
            <a:headEnd type="none" w="sm" len="sm"/>
            <a:tailEnd type="none" w="sm" len="sm"/>
          </a:ln>
        </p:spPr>
      </p:cxnSp>
      <p:sp>
        <p:nvSpPr>
          <p:cNvPr id="63" name="Google Shape;63;p14"/>
          <p:cNvSpPr txBox="1"/>
          <p:nvPr/>
        </p:nvSpPr>
        <p:spPr>
          <a:xfrm>
            <a:off x="4701500" y="834775"/>
            <a:ext cx="2770800" cy="223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000">
                <a:solidFill>
                  <a:srgbClr val="31538F"/>
                </a:solidFill>
              </a:rPr>
              <a:t>Департамент прикладной математики</a:t>
            </a:r>
            <a:endParaRPr sz="1000">
              <a:solidFill>
                <a:srgbClr val="31538F"/>
              </a:solidFill>
            </a:endParaRPr>
          </a:p>
        </p:txBody>
      </p:sp>
      <p:sp>
        <p:nvSpPr>
          <p:cNvPr id="64" name="Google Shape;64;p14"/>
          <p:cNvSpPr txBox="1"/>
          <p:nvPr/>
        </p:nvSpPr>
        <p:spPr>
          <a:xfrm>
            <a:off x="4444400" y="3449975"/>
            <a:ext cx="3285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t>Научный руководитель: </a:t>
            </a:r>
            <a:br>
              <a:rPr lang="ru" sz="1300"/>
            </a:br>
            <a:r>
              <a:rPr lang="ru" sz="1300"/>
              <a:t>Вальба О.В., доцент ДПМ, к.ф.-м.н</a:t>
            </a:r>
            <a:endParaRPr sz="1300"/>
          </a:p>
        </p:txBody>
      </p:sp>
      <p:sp>
        <p:nvSpPr>
          <p:cNvPr id="65" name="Google Shape;65;p14"/>
          <p:cNvSpPr txBox="1"/>
          <p:nvPr/>
        </p:nvSpPr>
        <p:spPr>
          <a:xfrm>
            <a:off x="4458450" y="2241125"/>
            <a:ext cx="2724000" cy="644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ru-RU" sz="1300" dirty="0"/>
              <a:t>Выполнил(а):</a:t>
            </a:r>
            <a:endParaRPr lang="en-US" sz="1300" dirty="0"/>
          </a:p>
          <a:p>
            <a:pPr marL="0" lvl="0" indent="0" algn="l" rtl="0">
              <a:lnSpc>
                <a:spcPct val="115000"/>
              </a:lnSpc>
              <a:spcBef>
                <a:spcPts val="0"/>
              </a:spcBef>
              <a:spcAft>
                <a:spcPts val="0"/>
              </a:spcAft>
              <a:buClr>
                <a:schemeClr val="dk1"/>
              </a:buClr>
              <a:buSzPts val="1100"/>
              <a:buFont typeface="Arial"/>
              <a:buNone/>
            </a:pPr>
            <a:r>
              <a:rPr lang="ru" sz="1300" dirty="0"/>
              <a:t>Забродина Татьяна Николаевна</a:t>
            </a:r>
            <a:endParaRPr sz="1300" dirty="0"/>
          </a:p>
        </p:txBody>
      </p:sp>
      <p:sp>
        <p:nvSpPr>
          <p:cNvPr id="66" name="Google Shape;66;p14"/>
          <p:cNvSpPr txBox="1"/>
          <p:nvPr/>
        </p:nvSpPr>
        <p:spPr>
          <a:xfrm>
            <a:off x="7288461" y="2472033"/>
            <a:ext cx="1083489" cy="414699"/>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ru" sz="1300" dirty="0"/>
              <a:t>МСМТ213</a:t>
            </a:r>
            <a:endParaRPr sz="1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33"/>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442" name="Google Shape;442;p33"/>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r>
              <a:rPr lang="ru">
                <a:solidFill>
                  <a:schemeClr val="lt1"/>
                </a:solidFill>
                <a:latin typeface="Calibri"/>
                <a:ea typeface="Calibri"/>
                <a:cs typeface="Calibri"/>
                <a:sym typeface="Calibri"/>
              </a:rPr>
              <a:t>ыв</a:t>
            </a:r>
            <a:endParaRPr>
              <a:solidFill>
                <a:schemeClr val="lt1"/>
              </a:solidFill>
              <a:latin typeface="Calibri"/>
              <a:ea typeface="Calibri"/>
              <a:cs typeface="Calibri"/>
              <a:sym typeface="Calibri"/>
            </a:endParaRPr>
          </a:p>
        </p:txBody>
      </p:sp>
      <p:cxnSp>
        <p:nvCxnSpPr>
          <p:cNvPr id="443" name="Google Shape;443;p33"/>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444" name="Google Shape;444;p33"/>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445" name="Google Shape;445;p33"/>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446" name="Google Shape;446;p33"/>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447" name="Google Shape;447;p33"/>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20</a:t>
            </a:r>
            <a:endParaRPr sz="1500">
              <a:solidFill>
                <a:srgbClr val="102D69"/>
              </a:solidFill>
              <a:latin typeface="Arial"/>
              <a:ea typeface="Arial"/>
              <a:cs typeface="Arial"/>
              <a:sym typeface="Arial"/>
            </a:endParaRPr>
          </a:p>
        </p:txBody>
      </p:sp>
      <p:sp>
        <p:nvSpPr>
          <p:cNvPr id="448" name="Google Shape;448;p33"/>
          <p:cNvSpPr txBox="1"/>
          <p:nvPr/>
        </p:nvSpPr>
        <p:spPr>
          <a:xfrm>
            <a:off x="359550" y="892013"/>
            <a:ext cx="8424900" cy="4386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ru" sz="2400" b="1">
                <a:solidFill>
                  <a:srgbClr val="102D69"/>
                </a:solidFill>
              </a:rPr>
              <a:t>Удаление ребер и числа Бетти</a:t>
            </a:r>
            <a:endParaRPr sz="2400" b="1">
              <a:solidFill>
                <a:srgbClr val="102D69"/>
              </a:solidFill>
            </a:endParaRPr>
          </a:p>
        </p:txBody>
      </p:sp>
      <p:pic>
        <p:nvPicPr>
          <p:cNvPr id="449" name="Google Shape;449;p33"/>
          <p:cNvPicPr preferRelativeResize="0"/>
          <p:nvPr/>
        </p:nvPicPr>
        <p:blipFill>
          <a:blip r:embed="rId4">
            <a:alphaModFix/>
          </a:blip>
          <a:stretch>
            <a:fillRect/>
          </a:stretch>
        </p:blipFill>
        <p:spPr>
          <a:xfrm>
            <a:off x="369101" y="410213"/>
            <a:ext cx="334148" cy="315600"/>
          </a:xfrm>
          <a:prstGeom prst="rect">
            <a:avLst/>
          </a:prstGeom>
          <a:noFill/>
          <a:ln>
            <a:noFill/>
          </a:ln>
        </p:spPr>
      </p:pic>
      <p:pic>
        <p:nvPicPr>
          <p:cNvPr id="450" name="Google Shape;450;p33"/>
          <p:cNvPicPr preferRelativeResize="0"/>
          <p:nvPr/>
        </p:nvPicPr>
        <p:blipFill>
          <a:blip r:embed="rId5">
            <a:alphaModFix/>
          </a:blip>
          <a:stretch>
            <a:fillRect/>
          </a:stretch>
        </p:blipFill>
        <p:spPr>
          <a:xfrm>
            <a:off x="209425" y="1330625"/>
            <a:ext cx="6535900" cy="3710813"/>
          </a:xfrm>
          <a:prstGeom prst="rect">
            <a:avLst/>
          </a:prstGeom>
          <a:noFill/>
          <a:ln>
            <a:noFill/>
          </a:ln>
        </p:spPr>
      </p:pic>
      <p:pic>
        <p:nvPicPr>
          <p:cNvPr id="451" name="Google Shape;451;p33"/>
          <p:cNvPicPr preferRelativeResize="0"/>
          <p:nvPr/>
        </p:nvPicPr>
        <p:blipFill>
          <a:blip r:embed="rId6">
            <a:alphaModFix/>
          </a:blip>
          <a:stretch>
            <a:fillRect/>
          </a:stretch>
        </p:blipFill>
        <p:spPr>
          <a:xfrm>
            <a:off x="567800" y="3622550"/>
            <a:ext cx="1338075" cy="575250"/>
          </a:xfrm>
          <a:prstGeom prst="rect">
            <a:avLst/>
          </a:prstGeom>
          <a:noFill/>
          <a:ln>
            <a:noFill/>
          </a:ln>
        </p:spPr>
      </p:pic>
      <p:sp>
        <p:nvSpPr>
          <p:cNvPr id="452" name="Google Shape;452;p33"/>
          <p:cNvSpPr txBox="1"/>
          <p:nvPr/>
        </p:nvSpPr>
        <p:spPr>
          <a:xfrm>
            <a:off x="6745325" y="1618100"/>
            <a:ext cx="2167500" cy="11724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rPr>
              <a:t>фильтрация</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Вьеториса-Рипса</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(G[веса] &lt; порог</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порог : 0 -&gt; 1)</a:t>
            </a:r>
            <a:endParaRPr>
              <a:solidFill>
                <a:schemeClr val="dk1"/>
              </a:solidFill>
            </a:endParaRPr>
          </a:p>
        </p:txBody>
      </p:sp>
      <p:sp>
        <p:nvSpPr>
          <p:cNvPr id="453" name="Google Shape;453;p33"/>
          <p:cNvSpPr txBox="1"/>
          <p:nvPr/>
        </p:nvSpPr>
        <p:spPr>
          <a:xfrm>
            <a:off x="6745325" y="3435775"/>
            <a:ext cx="2167500" cy="11724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rPr>
              <a:t>обратная фильтрация</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Вьеториса-Рипса</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(G[веса] &gt; порог</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порог : 1 -&gt; 0)</a:t>
            </a:r>
            <a:endParaRPr>
              <a:solidFill>
                <a:schemeClr val="dk1"/>
              </a:solidFill>
            </a:endParaRPr>
          </a:p>
        </p:txBody>
      </p:sp>
      <p:pic>
        <p:nvPicPr>
          <p:cNvPr id="454" name="Google Shape;454;p33"/>
          <p:cNvPicPr preferRelativeResize="0"/>
          <p:nvPr/>
        </p:nvPicPr>
        <p:blipFill>
          <a:blip r:embed="rId7">
            <a:alphaModFix/>
          </a:blip>
          <a:stretch>
            <a:fillRect/>
          </a:stretch>
        </p:blipFill>
        <p:spPr>
          <a:xfrm>
            <a:off x="6829950" y="2978763"/>
            <a:ext cx="1954500" cy="268744"/>
          </a:xfrm>
          <a:prstGeom prst="rect">
            <a:avLst/>
          </a:prstGeom>
          <a:noFill/>
          <a:ln>
            <a:noFill/>
          </a:ln>
        </p:spPr>
      </p:pic>
      <p:cxnSp>
        <p:nvCxnSpPr>
          <p:cNvPr id="455" name="Google Shape;455;p33"/>
          <p:cNvCxnSpPr/>
          <p:nvPr/>
        </p:nvCxnSpPr>
        <p:spPr>
          <a:xfrm flipH="1">
            <a:off x="5646300" y="1508750"/>
            <a:ext cx="525900" cy="1326000"/>
          </a:xfrm>
          <a:prstGeom prst="straightConnector1">
            <a:avLst/>
          </a:prstGeom>
          <a:noFill/>
          <a:ln w="9525" cap="flat" cmpd="sng">
            <a:solidFill>
              <a:srgbClr val="102D69"/>
            </a:solidFill>
            <a:prstDash val="solid"/>
            <a:round/>
            <a:headEnd type="none" w="med" len="med"/>
            <a:tailEnd type="none" w="med" len="med"/>
          </a:ln>
        </p:spPr>
      </p:cxnSp>
      <p:cxnSp>
        <p:nvCxnSpPr>
          <p:cNvPr id="456" name="Google Shape;456;p33"/>
          <p:cNvCxnSpPr/>
          <p:nvPr/>
        </p:nvCxnSpPr>
        <p:spPr>
          <a:xfrm flipH="1">
            <a:off x="5932100" y="1417325"/>
            <a:ext cx="891600" cy="788700"/>
          </a:xfrm>
          <a:prstGeom prst="straightConnector1">
            <a:avLst/>
          </a:prstGeom>
          <a:noFill/>
          <a:ln w="9525" cap="flat" cmpd="sng">
            <a:solidFill>
              <a:srgbClr val="102D69"/>
            </a:solidFill>
            <a:prstDash val="solid"/>
            <a:round/>
            <a:headEnd type="none" w="med" len="med"/>
            <a:tailEnd type="triangle" w="med" len="med"/>
          </a:ln>
        </p:spPr>
      </p:cxnSp>
      <p:sp>
        <p:nvSpPr>
          <p:cNvPr id="457" name="Google Shape;457;p33"/>
          <p:cNvSpPr txBox="1"/>
          <p:nvPr/>
        </p:nvSpPr>
        <p:spPr>
          <a:xfrm>
            <a:off x="6534225" y="811575"/>
            <a:ext cx="1737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rgbClr val="102D69"/>
                </a:solidFill>
              </a:rPr>
              <a:t>меньше ребер, быстрее завершается формирование пустот</a:t>
            </a:r>
            <a:endParaRPr sz="1000">
              <a:solidFill>
                <a:srgbClr val="102D69"/>
              </a:solidFill>
            </a:endParaRPr>
          </a:p>
        </p:txBody>
      </p:sp>
      <p:cxnSp>
        <p:nvCxnSpPr>
          <p:cNvPr id="458" name="Google Shape;458;p33"/>
          <p:cNvCxnSpPr/>
          <p:nvPr/>
        </p:nvCxnSpPr>
        <p:spPr>
          <a:xfrm>
            <a:off x="3543300" y="1531625"/>
            <a:ext cx="0" cy="136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33"/>
          <p:cNvSpPr txBox="1"/>
          <p:nvPr/>
        </p:nvSpPr>
        <p:spPr>
          <a:xfrm>
            <a:off x="3600450" y="1417325"/>
            <a:ext cx="1397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rgbClr val="102D69"/>
                </a:solidFill>
              </a:rPr>
              <a:t>количество сохраняется</a:t>
            </a:r>
            <a:endParaRPr sz="1000">
              <a:solidFill>
                <a:srgbClr val="102D69"/>
              </a:solidFill>
            </a:endParaRPr>
          </a:p>
        </p:txBody>
      </p:sp>
      <p:cxnSp>
        <p:nvCxnSpPr>
          <p:cNvPr id="460" name="Google Shape;460;p33"/>
          <p:cNvCxnSpPr/>
          <p:nvPr/>
        </p:nvCxnSpPr>
        <p:spPr>
          <a:xfrm flipH="1">
            <a:off x="731525" y="2491750"/>
            <a:ext cx="457200" cy="262800"/>
          </a:xfrm>
          <a:prstGeom prst="straightConnector1">
            <a:avLst/>
          </a:prstGeom>
          <a:noFill/>
          <a:ln w="9525" cap="flat" cmpd="sng">
            <a:solidFill>
              <a:srgbClr val="102D69"/>
            </a:solidFill>
            <a:prstDash val="solid"/>
            <a:round/>
            <a:headEnd type="none" w="med" len="med"/>
            <a:tailEnd type="triangle" w="med" len="med"/>
          </a:ln>
        </p:spPr>
      </p:cxnSp>
      <p:sp>
        <p:nvSpPr>
          <p:cNvPr id="461" name="Google Shape;461;p33"/>
          <p:cNvSpPr txBox="1"/>
          <p:nvPr/>
        </p:nvSpPr>
        <p:spPr>
          <a:xfrm>
            <a:off x="1188725" y="2023100"/>
            <a:ext cx="1223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rgbClr val="102D69"/>
                </a:solidFill>
              </a:rPr>
              <a:t>формируется односвязная компонента</a:t>
            </a:r>
            <a:endParaRPr sz="1000">
              <a:solidFill>
                <a:srgbClr val="102D6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34"/>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468" name="Google Shape;468;p34"/>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r>
              <a:rPr lang="ru">
                <a:solidFill>
                  <a:schemeClr val="lt1"/>
                </a:solidFill>
                <a:latin typeface="Calibri"/>
                <a:ea typeface="Calibri"/>
                <a:cs typeface="Calibri"/>
                <a:sym typeface="Calibri"/>
              </a:rPr>
              <a:t>ыв</a:t>
            </a:r>
            <a:endParaRPr>
              <a:solidFill>
                <a:schemeClr val="lt1"/>
              </a:solidFill>
              <a:latin typeface="Calibri"/>
              <a:ea typeface="Calibri"/>
              <a:cs typeface="Calibri"/>
              <a:sym typeface="Calibri"/>
            </a:endParaRPr>
          </a:p>
        </p:txBody>
      </p:sp>
      <p:cxnSp>
        <p:nvCxnSpPr>
          <p:cNvPr id="469" name="Google Shape;469;p34"/>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470" name="Google Shape;470;p34"/>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471" name="Google Shape;471;p34"/>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472" name="Google Shape;472;p34"/>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473" name="Google Shape;473;p34"/>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21</a:t>
            </a:r>
            <a:endParaRPr sz="1500">
              <a:solidFill>
                <a:srgbClr val="102D69"/>
              </a:solidFill>
              <a:latin typeface="Arial"/>
              <a:ea typeface="Arial"/>
              <a:cs typeface="Arial"/>
              <a:sym typeface="Arial"/>
            </a:endParaRPr>
          </a:p>
        </p:txBody>
      </p:sp>
      <p:sp>
        <p:nvSpPr>
          <p:cNvPr id="474" name="Google Shape;474;p34"/>
          <p:cNvSpPr txBox="1"/>
          <p:nvPr/>
        </p:nvSpPr>
        <p:spPr>
          <a:xfrm>
            <a:off x="359550" y="892013"/>
            <a:ext cx="8424900" cy="4386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ru" sz="2400" b="1">
                <a:solidFill>
                  <a:srgbClr val="102D69"/>
                </a:solidFill>
              </a:rPr>
              <a:t>Добавление ребер и числа Бетти</a:t>
            </a:r>
            <a:endParaRPr sz="2400" b="1">
              <a:solidFill>
                <a:srgbClr val="102D69"/>
              </a:solidFill>
            </a:endParaRPr>
          </a:p>
        </p:txBody>
      </p:sp>
      <p:pic>
        <p:nvPicPr>
          <p:cNvPr id="475" name="Google Shape;475;p34"/>
          <p:cNvPicPr preferRelativeResize="0"/>
          <p:nvPr/>
        </p:nvPicPr>
        <p:blipFill>
          <a:blip r:embed="rId4">
            <a:alphaModFix/>
          </a:blip>
          <a:stretch>
            <a:fillRect/>
          </a:stretch>
        </p:blipFill>
        <p:spPr>
          <a:xfrm>
            <a:off x="369101" y="410213"/>
            <a:ext cx="334148" cy="315600"/>
          </a:xfrm>
          <a:prstGeom prst="rect">
            <a:avLst/>
          </a:prstGeom>
          <a:noFill/>
          <a:ln>
            <a:noFill/>
          </a:ln>
        </p:spPr>
      </p:pic>
      <p:pic>
        <p:nvPicPr>
          <p:cNvPr id="476" name="Google Shape;476;p34"/>
          <p:cNvPicPr preferRelativeResize="0"/>
          <p:nvPr/>
        </p:nvPicPr>
        <p:blipFill>
          <a:blip r:embed="rId5">
            <a:alphaModFix/>
          </a:blip>
          <a:stretch>
            <a:fillRect/>
          </a:stretch>
        </p:blipFill>
        <p:spPr>
          <a:xfrm>
            <a:off x="243650" y="1340744"/>
            <a:ext cx="6501673" cy="3645032"/>
          </a:xfrm>
          <a:prstGeom prst="rect">
            <a:avLst/>
          </a:prstGeom>
          <a:noFill/>
          <a:ln w="12700" cap="flat" cmpd="sng">
            <a:solidFill>
              <a:schemeClr val="lt1"/>
            </a:solidFill>
            <a:prstDash val="solid"/>
            <a:miter lim="8000"/>
            <a:headEnd type="none" w="sm" len="sm"/>
            <a:tailEnd type="none" w="sm" len="sm"/>
          </a:ln>
        </p:spPr>
      </p:pic>
      <p:sp>
        <p:nvSpPr>
          <p:cNvPr id="477" name="Google Shape;477;p34"/>
          <p:cNvSpPr txBox="1"/>
          <p:nvPr/>
        </p:nvSpPr>
        <p:spPr>
          <a:xfrm>
            <a:off x="6745325" y="1618100"/>
            <a:ext cx="2167500" cy="11724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rPr>
              <a:t>фильтрация</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Вьеториса-Рипса</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(G[веса] &lt; порог</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порог : 0 -&gt; 1)</a:t>
            </a:r>
            <a:endParaRPr>
              <a:solidFill>
                <a:schemeClr val="dk1"/>
              </a:solidFill>
            </a:endParaRPr>
          </a:p>
        </p:txBody>
      </p:sp>
      <p:sp>
        <p:nvSpPr>
          <p:cNvPr id="478" name="Google Shape;478;p34"/>
          <p:cNvSpPr txBox="1"/>
          <p:nvPr/>
        </p:nvSpPr>
        <p:spPr>
          <a:xfrm>
            <a:off x="6745325" y="3435775"/>
            <a:ext cx="2167500" cy="11724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rPr>
              <a:t>обратная фильтрация</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Вьеториса-Рипса</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(G[веса] &gt; порог</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порог : 1 -&gt; 0)</a:t>
            </a:r>
            <a:endParaRPr>
              <a:solidFill>
                <a:schemeClr val="dk1"/>
              </a:solidFill>
            </a:endParaRPr>
          </a:p>
        </p:txBody>
      </p:sp>
      <p:pic>
        <p:nvPicPr>
          <p:cNvPr id="479" name="Google Shape;479;p34"/>
          <p:cNvPicPr preferRelativeResize="0"/>
          <p:nvPr/>
        </p:nvPicPr>
        <p:blipFill>
          <a:blip r:embed="rId6">
            <a:alphaModFix/>
          </a:blip>
          <a:stretch>
            <a:fillRect/>
          </a:stretch>
        </p:blipFill>
        <p:spPr>
          <a:xfrm>
            <a:off x="6829950" y="2978763"/>
            <a:ext cx="1954500" cy="268744"/>
          </a:xfrm>
          <a:prstGeom prst="rect">
            <a:avLst/>
          </a:prstGeom>
          <a:noFill/>
          <a:ln>
            <a:noFill/>
          </a:ln>
        </p:spPr>
      </p:pic>
      <p:pic>
        <p:nvPicPr>
          <p:cNvPr id="480" name="Google Shape;480;p34"/>
          <p:cNvPicPr preferRelativeResize="0"/>
          <p:nvPr/>
        </p:nvPicPr>
        <p:blipFill>
          <a:blip r:embed="rId7">
            <a:alphaModFix/>
          </a:blip>
          <a:stretch>
            <a:fillRect/>
          </a:stretch>
        </p:blipFill>
        <p:spPr>
          <a:xfrm>
            <a:off x="5223875" y="1787075"/>
            <a:ext cx="1182225" cy="926300"/>
          </a:xfrm>
          <a:prstGeom prst="rect">
            <a:avLst/>
          </a:prstGeom>
          <a:noFill/>
          <a:ln>
            <a:noFill/>
          </a:ln>
        </p:spPr>
      </p:pic>
      <p:pic>
        <p:nvPicPr>
          <p:cNvPr id="481" name="Google Shape;481;p34"/>
          <p:cNvPicPr preferRelativeResize="0"/>
          <p:nvPr/>
        </p:nvPicPr>
        <p:blipFill>
          <a:blip r:embed="rId8">
            <a:alphaModFix/>
          </a:blip>
          <a:stretch>
            <a:fillRect/>
          </a:stretch>
        </p:blipFill>
        <p:spPr>
          <a:xfrm>
            <a:off x="3207725" y="2481700"/>
            <a:ext cx="1271000" cy="2017883"/>
          </a:xfrm>
          <a:prstGeom prst="rect">
            <a:avLst/>
          </a:prstGeom>
          <a:noFill/>
          <a:ln>
            <a:noFill/>
          </a:ln>
        </p:spPr>
      </p:pic>
      <p:pic>
        <p:nvPicPr>
          <p:cNvPr id="482" name="Google Shape;482;p34"/>
          <p:cNvPicPr preferRelativeResize="0"/>
          <p:nvPr/>
        </p:nvPicPr>
        <p:blipFill>
          <a:blip r:embed="rId9">
            <a:alphaModFix/>
          </a:blip>
          <a:stretch>
            <a:fillRect/>
          </a:stretch>
        </p:blipFill>
        <p:spPr>
          <a:xfrm>
            <a:off x="565700" y="3576625"/>
            <a:ext cx="1182225" cy="584764"/>
          </a:xfrm>
          <a:prstGeom prst="rect">
            <a:avLst/>
          </a:prstGeom>
          <a:noFill/>
          <a:ln>
            <a:noFill/>
          </a:ln>
        </p:spPr>
      </p:pic>
      <p:cxnSp>
        <p:nvCxnSpPr>
          <p:cNvPr id="483" name="Google Shape;483;p34"/>
          <p:cNvCxnSpPr/>
          <p:nvPr/>
        </p:nvCxnSpPr>
        <p:spPr>
          <a:xfrm flipH="1">
            <a:off x="731525" y="2491750"/>
            <a:ext cx="457200" cy="262800"/>
          </a:xfrm>
          <a:prstGeom prst="straightConnector1">
            <a:avLst/>
          </a:prstGeom>
          <a:noFill/>
          <a:ln w="9525" cap="flat" cmpd="sng">
            <a:solidFill>
              <a:srgbClr val="102D69"/>
            </a:solidFill>
            <a:prstDash val="solid"/>
            <a:round/>
            <a:headEnd type="none" w="med" len="med"/>
            <a:tailEnd type="triangle" w="med" len="med"/>
          </a:ln>
        </p:spPr>
      </p:cxnSp>
      <p:sp>
        <p:nvSpPr>
          <p:cNvPr id="484" name="Google Shape;484;p34"/>
          <p:cNvSpPr txBox="1"/>
          <p:nvPr/>
        </p:nvSpPr>
        <p:spPr>
          <a:xfrm>
            <a:off x="1188725" y="2023100"/>
            <a:ext cx="1223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rgbClr val="102D69"/>
                </a:solidFill>
              </a:rPr>
              <a:t>формируется односвязная компонента</a:t>
            </a:r>
            <a:endParaRPr sz="1000">
              <a:solidFill>
                <a:srgbClr val="102D6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5"/>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491" name="Google Shape;491;p35"/>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r>
              <a:rPr lang="ru">
                <a:solidFill>
                  <a:schemeClr val="lt1"/>
                </a:solidFill>
                <a:latin typeface="Calibri"/>
                <a:ea typeface="Calibri"/>
                <a:cs typeface="Calibri"/>
                <a:sym typeface="Calibri"/>
              </a:rPr>
              <a:t>ыв</a:t>
            </a:r>
            <a:endParaRPr>
              <a:solidFill>
                <a:schemeClr val="lt1"/>
              </a:solidFill>
              <a:latin typeface="Calibri"/>
              <a:ea typeface="Calibri"/>
              <a:cs typeface="Calibri"/>
              <a:sym typeface="Calibri"/>
            </a:endParaRPr>
          </a:p>
        </p:txBody>
      </p:sp>
      <p:cxnSp>
        <p:nvCxnSpPr>
          <p:cNvPr id="492" name="Google Shape;492;p35"/>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493" name="Google Shape;493;p35"/>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494" name="Google Shape;494;p35"/>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495" name="Google Shape;495;p35"/>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496" name="Google Shape;496;p35"/>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22</a:t>
            </a:r>
            <a:endParaRPr sz="1500">
              <a:solidFill>
                <a:srgbClr val="102D69"/>
              </a:solidFill>
            </a:endParaRPr>
          </a:p>
        </p:txBody>
      </p:sp>
      <p:sp>
        <p:nvSpPr>
          <p:cNvPr id="497" name="Google Shape;497;p35"/>
          <p:cNvSpPr txBox="1"/>
          <p:nvPr/>
        </p:nvSpPr>
        <p:spPr>
          <a:xfrm>
            <a:off x="359550" y="892013"/>
            <a:ext cx="8424900" cy="4386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ru" sz="2400" b="1">
                <a:solidFill>
                  <a:srgbClr val="102D69"/>
                </a:solidFill>
              </a:rPr>
              <a:t>k-core и возмущения сети</a:t>
            </a:r>
            <a:endParaRPr sz="2400" b="1">
              <a:solidFill>
                <a:srgbClr val="102D69"/>
              </a:solidFill>
            </a:endParaRPr>
          </a:p>
        </p:txBody>
      </p:sp>
      <p:pic>
        <p:nvPicPr>
          <p:cNvPr id="498" name="Google Shape;498;p35"/>
          <p:cNvPicPr preferRelativeResize="0"/>
          <p:nvPr/>
        </p:nvPicPr>
        <p:blipFill>
          <a:blip r:embed="rId4">
            <a:alphaModFix/>
          </a:blip>
          <a:stretch>
            <a:fillRect/>
          </a:stretch>
        </p:blipFill>
        <p:spPr>
          <a:xfrm>
            <a:off x="369101" y="410213"/>
            <a:ext cx="334148" cy="315600"/>
          </a:xfrm>
          <a:prstGeom prst="rect">
            <a:avLst/>
          </a:prstGeom>
          <a:noFill/>
          <a:ln>
            <a:noFill/>
          </a:ln>
        </p:spPr>
      </p:pic>
      <p:pic>
        <p:nvPicPr>
          <p:cNvPr id="499" name="Google Shape;499;p35"/>
          <p:cNvPicPr preferRelativeResize="0"/>
          <p:nvPr/>
        </p:nvPicPr>
        <p:blipFill>
          <a:blip r:embed="rId5">
            <a:alphaModFix/>
          </a:blip>
          <a:stretch>
            <a:fillRect/>
          </a:stretch>
        </p:blipFill>
        <p:spPr>
          <a:xfrm>
            <a:off x="230275" y="2695675"/>
            <a:ext cx="4212499" cy="2182012"/>
          </a:xfrm>
          <a:prstGeom prst="rect">
            <a:avLst/>
          </a:prstGeom>
          <a:noFill/>
          <a:ln w="12700" cap="flat" cmpd="sng">
            <a:solidFill>
              <a:schemeClr val="lt1"/>
            </a:solidFill>
            <a:prstDash val="solid"/>
            <a:miter lim="8000"/>
            <a:headEnd type="none" w="sm" len="sm"/>
            <a:tailEnd type="none" w="sm" len="sm"/>
          </a:ln>
        </p:spPr>
      </p:pic>
      <p:sp>
        <p:nvSpPr>
          <p:cNvPr id="500" name="Google Shape;500;p35"/>
          <p:cNvSpPr txBox="1"/>
          <p:nvPr/>
        </p:nvSpPr>
        <p:spPr>
          <a:xfrm>
            <a:off x="505275" y="1330625"/>
            <a:ext cx="3937500" cy="846000"/>
          </a:xfrm>
          <a:prstGeom prst="rect">
            <a:avLst/>
          </a:prstGeom>
          <a:noFill/>
          <a:ln>
            <a:noFill/>
          </a:ln>
        </p:spPr>
        <p:txBody>
          <a:bodyPr spcFirstLastPara="1" wrap="square" lIns="68575" tIns="34275" rIns="68575" bIns="34275" anchor="ctr" anchorCtr="0">
            <a:noAutofit/>
          </a:bodyPr>
          <a:lstStyle/>
          <a:p>
            <a:pPr marL="0" lvl="0" indent="0" algn="ctr" rtl="0">
              <a:lnSpc>
                <a:spcPct val="115000"/>
              </a:lnSpc>
              <a:spcBef>
                <a:spcPts val="0"/>
              </a:spcBef>
              <a:spcAft>
                <a:spcPts val="0"/>
              </a:spcAft>
              <a:buClr>
                <a:schemeClr val="dk1"/>
              </a:buClr>
              <a:buSzPts val="1100"/>
              <a:buFont typeface="Arial"/>
              <a:buNone/>
            </a:pPr>
            <a:r>
              <a:rPr lang="ru" sz="1500">
                <a:solidFill>
                  <a:schemeClr val="dk1"/>
                </a:solidFill>
              </a:rPr>
              <a:t>обратная фильтрация Вьеториса-Рипса</a:t>
            </a:r>
            <a:endParaRPr sz="1500">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ru" sz="1500">
                <a:solidFill>
                  <a:schemeClr val="dk1"/>
                </a:solidFill>
              </a:rPr>
              <a:t>(G[веса] &gt; порог</a:t>
            </a:r>
            <a:endParaRPr sz="1500">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ru" sz="1500">
                <a:solidFill>
                  <a:schemeClr val="dk1"/>
                </a:solidFill>
              </a:rPr>
              <a:t>порог : 1 -&gt; 0)</a:t>
            </a:r>
            <a:endParaRPr sz="1500">
              <a:solidFill>
                <a:schemeClr val="dk1"/>
              </a:solidFill>
            </a:endParaRPr>
          </a:p>
        </p:txBody>
      </p:sp>
      <p:sp>
        <p:nvSpPr>
          <p:cNvPr id="501" name="Google Shape;501;p35"/>
          <p:cNvSpPr txBox="1"/>
          <p:nvPr/>
        </p:nvSpPr>
        <p:spPr>
          <a:xfrm>
            <a:off x="1302425" y="2521700"/>
            <a:ext cx="2068200" cy="2568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lnSpc>
                <a:spcPct val="6000"/>
              </a:lnSpc>
              <a:spcBef>
                <a:spcPts val="0"/>
              </a:spcBef>
              <a:spcAft>
                <a:spcPts val="0"/>
              </a:spcAft>
              <a:buNone/>
            </a:pPr>
            <a:endParaRPr sz="1300" b="1">
              <a:solidFill>
                <a:srgbClr val="102D69"/>
              </a:solidFill>
            </a:endParaRPr>
          </a:p>
          <a:p>
            <a:pPr marL="0" lvl="0" indent="0" algn="ctr" rtl="0">
              <a:lnSpc>
                <a:spcPct val="6000"/>
              </a:lnSpc>
              <a:spcBef>
                <a:spcPts val="0"/>
              </a:spcBef>
              <a:spcAft>
                <a:spcPts val="0"/>
              </a:spcAft>
              <a:buNone/>
            </a:pPr>
            <a:endParaRPr sz="1300" b="1">
              <a:solidFill>
                <a:srgbClr val="102D69"/>
              </a:solidFill>
            </a:endParaRPr>
          </a:p>
          <a:p>
            <a:pPr marL="0" lvl="0" indent="0" algn="ctr" rtl="0">
              <a:lnSpc>
                <a:spcPct val="6000"/>
              </a:lnSpc>
              <a:spcBef>
                <a:spcPts val="0"/>
              </a:spcBef>
              <a:spcAft>
                <a:spcPts val="0"/>
              </a:spcAft>
              <a:buNone/>
            </a:pPr>
            <a:endParaRPr sz="1300" b="1">
              <a:solidFill>
                <a:srgbClr val="102D69"/>
              </a:solidFill>
            </a:endParaRPr>
          </a:p>
          <a:p>
            <a:pPr marL="0" lvl="0" indent="0" algn="ctr" rtl="0">
              <a:lnSpc>
                <a:spcPct val="6000"/>
              </a:lnSpc>
              <a:spcBef>
                <a:spcPts val="0"/>
              </a:spcBef>
              <a:spcAft>
                <a:spcPts val="0"/>
              </a:spcAft>
              <a:buNone/>
            </a:pPr>
            <a:r>
              <a:rPr lang="ru" sz="1300" b="1">
                <a:solidFill>
                  <a:srgbClr val="102D69"/>
                </a:solidFill>
              </a:rPr>
              <a:t>рандомизация</a:t>
            </a:r>
            <a:endParaRPr sz="1300" b="1">
              <a:solidFill>
                <a:srgbClr val="102D69"/>
              </a:solidFill>
            </a:endParaRPr>
          </a:p>
          <a:p>
            <a:pPr marL="0" lvl="0" indent="0" algn="ctr" rtl="0">
              <a:lnSpc>
                <a:spcPct val="6000"/>
              </a:lnSpc>
              <a:spcBef>
                <a:spcPts val="0"/>
              </a:spcBef>
              <a:spcAft>
                <a:spcPts val="0"/>
              </a:spcAft>
              <a:buNone/>
            </a:pPr>
            <a:endParaRPr sz="1300" b="1">
              <a:solidFill>
                <a:srgbClr val="102D69"/>
              </a:solidFill>
            </a:endParaRPr>
          </a:p>
          <a:p>
            <a:pPr marL="0" lvl="0" indent="0" algn="ctr" rtl="0">
              <a:lnSpc>
                <a:spcPct val="6000"/>
              </a:lnSpc>
              <a:spcBef>
                <a:spcPts val="0"/>
              </a:spcBef>
              <a:spcAft>
                <a:spcPts val="0"/>
              </a:spcAft>
              <a:buNone/>
            </a:pPr>
            <a:endParaRPr sz="1300" b="1">
              <a:solidFill>
                <a:srgbClr val="102D69"/>
              </a:solidFill>
            </a:endParaRPr>
          </a:p>
        </p:txBody>
      </p:sp>
      <p:pic>
        <p:nvPicPr>
          <p:cNvPr id="502" name="Google Shape;502;p35"/>
          <p:cNvPicPr preferRelativeResize="0"/>
          <p:nvPr/>
        </p:nvPicPr>
        <p:blipFill>
          <a:blip r:embed="rId6">
            <a:alphaModFix/>
          </a:blip>
          <a:stretch>
            <a:fillRect/>
          </a:stretch>
        </p:blipFill>
        <p:spPr>
          <a:xfrm>
            <a:off x="4936913" y="709616"/>
            <a:ext cx="4028653" cy="2088000"/>
          </a:xfrm>
          <a:prstGeom prst="rect">
            <a:avLst/>
          </a:prstGeom>
          <a:noFill/>
          <a:ln>
            <a:noFill/>
          </a:ln>
        </p:spPr>
      </p:pic>
      <p:pic>
        <p:nvPicPr>
          <p:cNvPr id="503" name="Google Shape;503;p35"/>
          <p:cNvPicPr preferRelativeResize="0"/>
          <p:nvPr/>
        </p:nvPicPr>
        <p:blipFill>
          <a:blip r:embed="rId7">
            <a:alphaModFix/>
          </a:blip>
          <a:stretch>
            <a:fillRect/>
          </a:stretch>
        </p:blipFill>
        <p:spPr>
          <a:xfrm>
            <a:off x="4939850" y="2959891"/>
            <a:ext cx="4022784" cy="2088000"/>
          </a:xfrm>
          <a:prstGeom prst="rect">
            <a:avLst/>
          </a:prstGeom>
          <a:noFill/>
          <a:ln>
            <a:noFill/>
          </a:ln>
        </p:spPr>
      </p:pic>
      <p:pic>
        <p:nvPicPr>
          <p:cNvPr id="504" name="Google Shape;504;p35"/>
          <p:cNvPicPr preferRelativeResize="0"/>
          <p:nvPr/>
        </p:nvPicPr>
        <p:blipFill rotWithShape="1">
          <a:blip r:embed="rId8">
            <a:alphaModFix/>
          </a:blip>
          <a:srcRect b="92238"/>
          <a:stretch/>
        </p:blipFill>
        <p:spPr>
          <a:xfrm>
            <a:off x="5688600" y="468113"/>
            <a:ext cx="3000225" cy="338700"/>
          </a:xfrm>
          <a:prstGeom prst="rect">
            <a:avLst/>
          </a:prstGeom>
          <a:noFill/>
          <a:ln>
            <a:noFill/>
          </a:ln>
        </p:spPr>
      </p:pic>
      <p:sp>
        <p:nvSpPr>
          <p:cNvPr id="505" name="Google Shape;505;p35"/>
          <p:cNvSpPr txBox="1"/>
          <p:nvPr/>
        </p:nvSpPr>
        <p:spPr>
          <a:xfrm>
            <a:off x="1785775" y="4802675"/>
            <a:ext cx="1240500" cy="193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6000"/>
              </a:lnSpc>
              <a:spcBef>
                <a:spcPts val="0"/>
              </a:spcBef>
              <a:spcAft>
                <a:spcPts val="0"/>
              </a:spcAft>
              <a:buNone/>
            </a:pPr>
            <a:r>
              <a:rPr lang="ru" sz="1000"/>
              <a:t>размер k-core</a:t>
            </a:r>
            <a:endParaRPr sz="1000"/>
          </a:p>
        </p:txBody>
      </p:sp>
      <p:sp>
        <p:nvSpPr>
          <p:cNvPr id="506" name="Google Shape;506;p35"/>
          <p:cNvSpPr txBox="1"/>
          <p:nvPr/>
        </p:nvSpPr>
        <p:spPr>
          <a:xfrm rot="-5400000">
            <a:off x="-379725" y="3717225"/>
            <a:ext cx="1240500" cy="1389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r>
              <a:rPr lang="ru" sz="1000"/>
              <a:t>кол-во вершин</a:t>
            </a:r>
            <a:endParaRPr sz="1000"/>
          </a:p>
        </p:txBody>
      </p:sp>
      <p:sp>
        <p:nvSpPr>
          <p:cNvPr id="507" name="Google Shape;507;p35"/>
          <p:cNvSpPr txBox="1"/>
          <p:nvPr/>
        </p:nvSpPr>
        <p:spPr>
          <a:xfrm>
            <a:off x="3400425" y="2735250"/>
            <a:ext cx="1509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rgbClr val="102D69"/>
                </a:solidFill>
              </a:rPr>
              <a:t>нет явных изменений</a:t>
            </a:r>
            <a:endParaRPr sz="1000">
              <a:solidFill>
                <a:srgbClr val="102D69"/>
              </a:solidFill>
            </a:endParaRPr>
          </a:p>
        </p:txBody>
      </p:sp>
      <p:cxnSp>
        <p:nvCxnSpPr>
          <p:cNvPr id="508" name="Google Shape;508;p35"/>
          <p:cNvCxnSpPr/>
          <p:nvPr/>
        </p:nvCxnSpPr>
        <p:spPr>
          <a:xfrm flipH="1">
            <a:off x="3568125" y="3021225"/>
            <a:ext cx="398400" cy="194700"/>
          </a:xfrm>
          <a:prstGeom prst="straightConnector1">
            <a:avLst/>
          </a:prstGeom>
          <a:noFill/>
          <a:ln w="9525" cap="flat" cmpd="sng">
            <a:solidFill>
              <a:srgbClr val="102D69"/>
            </a:solidFill>
            <a:prstDash val="solid"/>
            <a:round/>
            <a:headEnd type="none" w="med" len="med"/>
            <a:tailEnd type="triangle" w="med" len="med"/>
          </a:ln>
        </p:spPr>
      </p:cxnSp>
      <p:sp>
        <p:nvSpPr>
          <p:cNvPr id="509" name="Google Shape;509;p35"/>
          <p:cNvSpPr txBox="1"/>
          <p:nvPr/>
        </p:nvSpPr>
        <p:spPr>
          <a:xfrm>
            <a:off x="1228600" y="3123575"/>
            <a:ext cx="2474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rgbClr val="102D69"/>
                </a:solidFill>
              </a:rPr>
              <a:t>большой пробел из-за скопления слабых связей</a:t>
            </a:r>
            <a:endParaRPr sz="1000">
              <a:solidFill>
                <a:srgbClr val="102D69"/>
              </a:solidFill>
            </a:endParaRPr>
          </a:p>
        </p:txBody>
      </p:sp>
      <p:pic>
        <p:nvPicPr>
          <p:cNvPr id="510" name="Google Shape;510;p35"/>
          <p:cNvPicPr preferRelativeResize="0"/>
          <p:nvPr/>
        </p:nvPicPr>
        <p:blipFill>
          <a:blip r:embed="rId9">
            <a:alphaModFix/>
          </a:blip>
          <a:stretch>
            <a:fillRect/>
          </a:stretch>
        </p:blipFill>
        <p:spPr>
          <a:xfrm>
            <a:off x="1031825" y="3476625"/>
            <a:ext cx="2748400" cy="193800"/>
          </a:xfrm>
          <a:prstGeom prst="rect">
            <a:avLst/>
          </a:prstGeom>
          <a:noFill/>
          <a:ln>
            <a:noFill/>
          </a:ln>
        </p:spPr>
      </p:pic>
      <p:sp>
        <p:nvSpPr>
          <p:cNvPr id="511" name="Google Shape;511;p35"/>
          <p:cNvSpPr txBox="1"/>
          <p:nvPr/>
        </p:nvSpPr>
        <p:spPr>
          <a:xfrm>
            <a:off x="5623550" y="1177300"/>
            <a:ext cx="1240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rgbClr val="102D69"/>
                </a:solidFill>
              </a:rPr>
              <a:t>разрушение k-core</a:t>
            </a:r>
            <a:endParaRPr sz="1000">
              <a:solidFill>
                <a:srgbClr val="102D69"/>
              </a:solidFill>
            </a:endParaRPr>
          </a:p>
        </p:txBody>
      </p:sp>
      <p:cxnSp>
        <p:nvCxnSpPr>
          <p:cNvPr id="512" name="Google Shape;512;p35"/>
          <p:cNvCxnSpPr/>
          <p:nvPr/>
        </p:nvCxnSpPr>
        <p:spPr>
          <a:xfrm rot="10800000" flipH="1">
            <a:off x="6172200" y="2331650"/>
            <a:ext cx="868800" cy="91500"/>
          </a:xfrm>
          <a:prstGeom prst="straightConnector1">
            <a:avLst/>
          </a:prstGeom>
          <a:noFill/>
          <a:ln w="9525" cap="flat" cmpd="sng">
            <a:solidFill>
              <a:srgbClr val="102D69"/>
            </a:solidFill>
            <a:prstDash val="solid"/>
            <a:round/>
            <a:headEnd type="none" w="med" len="med"/>
            <a:tailEnd type="triangle" w="med" len="med"/>
          </a:ln>
        </p:spPr>
      </p:cxnSp>
      <p:cxnSp>
        <p:nvCxnSpPr>
          <p:cNvPr id="513" name="Google Shape;513;p35"/>
          <p:cNvCxnSpPr/>
          <p:nvPr/>
        </p:nvCxnSpPr>
        <p:spPr>
          <a:xfrm rot="10800000" flipH="1">
            <a:off x="6035050" y="1497325"/>
            <a:ext cx="2297400" cy="685800"/>
          </a:xfrm>
          <a:prstGeom prst="straightConnector1">
            <a:avLst/>
          </a:prstGeom>
          <a:noFill/>
          <a:ln w="9525" cap="flat" cmpd="sng">
            <a:solidFill>
              <a:srgbClr val="102D69"/>
            </a:solidFill>
            <a:prstDash val="solid"/>
            <a:round/>
            <a:headEnd type="none" w="med" len="med"/>
            <a:tailEnd type="triangle" w="med" len="med"/>
          </a:ln>
        </p:spPr>
      </p:cxnSp>
      <p:sp>
        <p:nvSpPr>
          <p:cNvPr id="514" name="Google Shape;514;p35"/>
          <p:cNvSpPr txBox="1"/>
          <p:nvPr/>
        </p:nvSpPr>
        <p:spPr>
          <a:xfrm rot="-970250">
            <a:off x="6398501" y="1528747"/>
            <a:ext cx="2000342" cy="33856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rgbClr val="102D69"/>
                </a:solidFill>
              </a:rPr>
              <a:t>изначальный граф</a:t>
            </a:r>
            <a:endParaRPr sz="1000">
              <a:solidFill>
                <a:srgbClr val="102D69"/>
              </a:solidFill>
            </a:endParaRPr>
          </a:p>
        </p:txBody>
      </p:sp>
      <p:cxnSp>
        <p:nvCxnSpPr>
          <p:cNvPr id="515" name="Google Shape;515;p35"/>
          <p:cNvCxnSpPr/>
          <p:nvPr/>
        </p:nvCxnSpPr>
        <p:spPr>
          <a:xfrm rot="10800000" flipH="1">
            <a:off x="6035048" y="4320600"/>
            <a:ext cx="1371600" cy="312900"/>
          </a:xfrm>
          <a:prstGeom prst="straightConnector1">
            <a:avLst/>
          </a:prstGeom>
          <a:noFill/>
          <a:ln w="9525" cap="flat" cmpd="sng">
            <a:solidFill>
              <a:srgbClr val="102D69"/>
            </a:solidFill>
            <a:prstDash val="solid"/>
            <a:round/>
            <a:headEnd type="none" w="med" len="med"/>
            <a:tailEnd type="triangle" w="med" len="med"/>
          </a:ln>
        </p:spPr>
      </p:cxnSp>
      <p:sp>
        <p:nvSpPr>
          <p:cNvPr id="516" name="Google Shape;516;p35"/>
          <p:cNvSpPr txBox="1"/>
          <p:nvPr/>
        </p:nvSpPr>
        <p:spPr>
          <a:xfrm rot="-759672">
            <a:off x="5972889" y="4237671"/>
            <a:ext cx="1267420" cy="3385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dirty="0">
                <a:solidFill>
                  <a:srgbClr val="102D69"/>
                </a:solidFill>
              </a:rPr>
              <a:t>изначальный граф</a:t>
            </a:r>
            <a:endParaRPr sz="1000" dirty="0">
              <a:solidFill>
                <a:srgbClr val="102D69"/>
              </a:solidFill>
            </a:endParaRPr>
          </a:p>
        </p:txBody>
      </p:sp>
      <p:cxnSp>
        <p:nvCxnSpPr>
          <p:cNvPr id="517" name="Google Shape;517;p35"/>
          <p:cNvCxnSpPr/>
          <p:nvPr/>
        </p:nvCxnSpPr>
        <p:spPr>
          <a:xfrm rot="10800000" flipH="1">
            <a:off x="6172200" y="3616050"/>
            <a:ext cx="2301300" cy="555900"/>
          </a:xfrm>
          <a:prstGeom prst="straightConnector1">
            <a:avLst/>
          </a:prstGeom>
          <a:noFill/>
          <a:ln w="9525" cap="flat" cmpd="sng">
            <a:solidFill>
              <a:srgbClr val="102D69"/>
            </a:solidFill>
            <a:prstDash val="solid"/>
            <a:round/>
            <a:headEnd type="none" w="med" len="med"/>
            <a:tailEnd type="triangle" w="med" len="med"/>
          </a:ln>
        </p:spPr>
      </p:cxnSp>
      <p:sp>
        <p:nvSpPr>
          <p:cNvPr id="518" name="Google Shape;518;p35"/>
          <p:cNvSpPr txBox="1"/>
          <p:nvPr/>
        </p:nvSpPr>
        <p:spPr>
          <a:xfrm rot="-811072">
            <a:off x="5684866" y="3840908"/>
            <a:ext cx="1117868" cy="353992"/>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ru" sz="1100">
                <a:solidFill>
                  <a:srgbClr val="102D69"/>
                </a:solidFill>
              </a:rPr>
              <a:t>+ 50%</a:t>
            </a:r>
            <a:endParaRPr sz="1100">
              <a:solidFill>
                <a:srgbClr val="102D69"/>
              </a:solidFill>
            </a:endParaRPr>
          </a:p>
        </p:txBody>
      </p:sp>
      <p:sp>
        <p:nvSpPr>
          <p:cNvPr id="519" name="Google Shape;519;p35"/>
          <p:cNvSpPr txBox="1"/>
          <p:nvPr/>
        </p:nvSpPr>
        <p:spPr>
          <a:xfrm>
            <a:off x="5951175" y="2816788"/>
            <a:ext cx="2068200" cy="220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6000"/>
              </a:lnSpc>
              <a:spcBef>
                <a:spcPts val="0"/>
              </a:spcBef>
              <a:spcAft>
                <a:spcPts val="0"/>
              </a:spcAft>
              <a:buNone/>
            </a:pPr>
            <a:endParaRPr sz="1300" b="1">
              <a:solidFill>
                <a:srgbClr val="102D69"/>
              </a:solidFill>
            </a:endParaRPr>
          </a:p>
          <a:p>
            <a:pPr marL="0" lvl="0" indent="0" algn="ctr" rtl="0">
              <a:lnSpc>
                <a:spcPct val="6000"/>
              </a:lnSpc>
              <a:spcBef>
                <a:spcPts val="0"/>
              </a:spcBef>
              <a:spcAft>
                <a:spcPts val="0"/>
              </a:spcAft>
              <a:buNone/>
            </a:pPr>
            <a:r>
              <a:rPr lang="ru" sz="1300" b="1">
                <a:solidFill>
                  <a:srgbClr val="102D69"/>
                </a:solidFill>
              </a:rPr>
              <a:t>добавление ребер</a:t>
            </a:r>
            <a:endParaRPr sz="1300" b="1">
              <a:solidFill>
                <a:srgbClr val="102D69"/>
              </a:solidFill>
            </a:endParaRPr>
          </a:p>
          <a:p>
            <a:pPr marL="0" lvl="0" indent="0" algn="ctr" rtl="0">
              <a:lnSpc>
                <a:spcPct val="6000"/>
              </a:lnSpc>
              <a:spcBef>
                <a:spcPts val="0"/>
              </a:spcBef>
              <a:spcAft>
                <a:spcPts val="0"/>
              </a:spcAft>
              <a:buNone/>
            </a:pPr>
            <a:endParaRPr sz="1300" b="1">
              <a:solidFill>
                <a:srgbClr val="102D69"/>
              </a:solidFill>
            </a:endParaRPr>
          </a:p>
        </p:txBody>
      </p:sp>
      <p:sp>
        <p:nvSpPr>
          <p:cNvPr id="520" name="Google Shape;520;p35"/>
          <p:cNvSpPr txBox="1"/>
          <p:nvPr/>
        </p:nvSpPr>
        <p:spPr>
          <a:xfrm rot="-397525">
            <a:off x="5906673" y="2137873"/>
            <a:ext cx="1118067" cy="354064"/>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ru" sz="1100">
                <a:solidFill>
                  <a:srgbClr val="102D69"/>
                </a:solidFill>
              </a:rPr>
              <a:t>- 50%</a:t>
            </a:r>
            <a:endParaRPr sz="1100">
              <a:solidFill>
                <a:srgbClr val="102D69"/>
              </a:solidFill>
            </a:endParaRPr>
          </a:p>
        </p:txBody>
      </p:sp>
      <p:sp>
        <p:nvSpPr>
          <p:cNvPr id="521" name="Google Shape;521;p35"/>
          <p:cNvSpPr txBox="1"/>
          <p:nvPr/>
        </p:nvSpPr>
        <p:spPr>
          <a:xfrm>
            <a:off x="369100" y="2114800"/>
            <a:ext cx="432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b="1">
                <a:solidFill>
                  <a:srgbClr val="FA31CA"/>
                </a:solidFill>
              </a:rPr>
              <a:t>— — —  </a:t>
            </a:r>
            <a:r>
              <a:rPr lang="ru" sz="1000">
                <a:solidFill>
                  <a:srgbClr val="102D69"/>
                </a:solidFill>
              </a:rPr>
              <a:t>изначальный граф</a:t>
            </a:r>
            <a:r>
              <a:rPr lang="ru" b="1">
                <a:solidFill>
                  <a:srgbClr val="FA31CA"/>
                </a:solidFill>
              </a:rPr>
              <a:t>    </a:t>
            </a:r>
            <a:r>
              <a:rPr lang="ru" sz="1000" b="1">
                <a:solidFill>
                  <a:srgbClr val="FA31CA"/>
                </a:solidFill>
              </a:rPr>
              <a:t>········  </a:t>
            </a:r>
            <a:r>
              <a:rPr lang="ru" sz="1000">
                <a:solidFill>
                  <a:srgbClr val="102D69"/>
                </a:solidFill>
              </a:rPr>
              <a:t>макс процент изменений</a:t>
            </a:r>
            <a:endParaRPr sz="1000">
              <a:solidFill>
                <a:srgbClr val="102D6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36"/>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528" name="Google Shape;528;p36"/>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r>
              <a:rPr lang="ru">
                <a:solidFill>
                  <a:schemeClr val="lt1"/>
                </a:solidFill>
                <a:latin typeface="Calibri"/>
                <a:ea typeface="Calibri"/>
                <a:cs typeface="Calibri"/>
                <a:sym typeface="Calibri"/>
              </a:rPr>
              <a:t>ыв</a:t>
            </a:r>
            <a:endParaRPr>
              <a:solidFill>
                <a:schemeClr val="lt1"/>
              </a:solidFill>
              <a:latin typeface="Calibri"/>
              <a:ea typeface="Calibri"/>
              <a:cs typeface="Calibri"/>
              <a:sym typeface="Calibri"/>
            </a:endParaRPr>
          </a:p>
        </p:txBody>
      </p:sp>
      <p:cxnSp>
        <p:nvCxnSpPr>
          <p:cNvPr id="529" name="Google Shape;529;p36"/>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530" name="Google Shape;530;p36"/>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531" name="Google Shape;531;p36"/>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532" name="Google Shape;532;p36"/>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533" name="Google Shape;533;p36"/>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23</a:t>
            </a:r>
            <a:endParaRPr sz="1500">
              <a:solidFill>
                <a:srgbClr val="102D69"/>
              </a:solidFill>
              <a:latin typeface="Arial"/>
              <a:ea typeface="Arial"/>
              <a:cs typeface="Arial"/>
              <a:sym typeface="Arial"/>
            </a:endParaRPr>
          </a:p>
        </p:txBody>
      </p:sp>
      <p:sp>
        <p:nvSpPr>
          <p:cNvPr id="534" name="Google Shape;534;p36"/>
          <p:cNvSpPr txBox="1"/>
          <p:nvPr/>
        </p:nvSpPr>
        <p:spPr>
          <a:xfrm>
            <a:off x="359550" y="892013"/>
            <a:ext cx="8424900" cy="4386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ru" sz="2400" b="1">
                <a:solidFill>
                  <a:srgbClr val="102D69"/>
                </a:solidFill>
              </a:rPr>
              <a:t>Кликовые кластеры</a:t>
            </a:r>
            <a:endParaRPr sz="2400" b="1">
              <a:solidFill>
                <a:srgbClr val="102D69"/>
              </a:solidFill>
            </a:endParaRPr>
          </a:p>
        </p:txBody>
      </p:sp>
      <p:pic>
        <p:nvPicPr>
          <p:cNvPr id="535" name="Google Shape;535;p36"/>
          <p:cNvPicPr preferRelativeResize="0"/>
          <p:nvPr/>
        </p:nvPicPr>
        <p:blipFill>
          <a:blip r:embed="rId4">
            <a:alphaModFix/>
          </a:blip>
          <a:stretch>
            <a:fillRect/>
          </a:stretch>
        </p:blipFill>
        <p:spPr>
          <a:xfrm>
            <a:off x="369101" y="410213"/>
            <a:ext cx="334148" cy="315600"/>
          </a:xfrm>
          <a:prstGeom prst="rect">
            <a:avLst/>
          </a:prstGeom>
          <a:noFill/>
          <a:ln>
            <a:noFill/>
          </a:ln>
        </p:spPr>
      </p:pic>
      <p:pic>
        <p:nvPicPr>
          <p:cNvPr id="536" name="Google Shape;536;p36"/>
          <p:cNvPicPr preferRelativeResize="0"/>
          <p:nvPr/>
        </p:nvPicPr>
        <p:blipFill>
          <a:blip r:embed="rId5">
            <a:alphaModFix/>
          </a:blip>
          <a:stretch>
            <a:fillRect/>
          </a:stretch>
        </p:blipFill>
        <p:spPr>
          <a:xfrm>
            <a:off x="131150" y="2787825"/>
            <a:ext cx="8881699" cy="2010425"/>
          </a:xfrm>
          <a:prstGeom prst="rect">
            <a:avLst/>
          </a:prstGeom>
          <a:noFill/>
          <a:ln>
            <a:noFill/>
          </a:ln>
        </p:spPr>
      </p:pic>
      <p:sp>
        <p:nvSpPr>
          <p:cNvPr id="537" name="Google Shape;537;p36"/>
          <p:cNvSpPr txBox="1"/>
          <p:nvPr/>
        </p:nvSpPr>
        <p:spPr>
          <a:xfrm>
            <a:off x="843950" y="2387625"/>
            <a:ext cx="182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b="1">
                <a:solidFill>
                  <a:srgbClr val="102D69"/>
                </a:solidFill>
              </a:rPr>
              <a:t>Рандомизация</a:t>
            </a:r>
            <a:endParaRPr b="1">
              <a:solidFill>
                <a:srgbClr val="102D69"/>
              </a:solidFill>
            </a:endParaRPr>
          </a:p>
        </p:txBody>
      </p:sp>
      <p:sp>
        <p:nvSpPr>
          <p:cNvPr id="538" name="Google Shape;538;p36"/>
          <p:cNvSpPr txBox="1"/>
          <p:nvPr/>
        </p:nvSpPr>
        <p:spPr>
          <a:xfrm>
            <a:off x="3804850" y="2387625"/>
            <a:ext cx="182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b="1">
                <a:solidFill>
                  <a:srgbClr val="102D69"/>
                </a:solidFill>
              </a:rPr>
              <a:t>Удаление ребер</a:t>
            </a:r>
            <a:endParaRPr b="1">
              <a:solidFill>
                <a:srgbClr val="102D69"/>
              </a:solidFill>
            </a:endParaRPr>
          </a:p>
        </p:txBody>
      </p:sp>
      <p:sp>
        <p:nvSpPr>
          <p:cNvPr id="539" name="Google Shape;539;p36"/>
          <p:cNvSpPr txBox="1"/>
          <p:nvPr/>
        </p:nvSpPr>
        <p:spPr>
          <a:xfrm>
            <a:off x="6765750" y="2387625"/>
            <a:ext cx="195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b="1">
                <a:solidFill>
                  <a:srgbClr val="102D69"/>
                </a:solidFill>
              </a:rPr>
              <a:t>Добавление ребер</a:t>
            </a:r>
            <a:endParaRPr b="1">
              <a:solidFill>
                <a:srgbClr val="102D69"/>
              </a:solidFill>
            </a:endParaRPr>
          </a:p>
        </p:txBody>
      </p:sp>
      <p:cxnSp>
        <p:nvCxnSpPr>
          <p:cNvPr id="540" name="Google Shape;540;p36"/>
          <p:cNvCxnSpPr/>
          <p:nvPr/>
        </p:nvCxnSpPr>
        <p:spPr>
          <a:xfrm flipH="1">
            <a:off x="1389975" y="3592550"/>
            <a:ext cx="406500" cy="299400"/>
          </a:xfrm>
          <a:prstGeom prst="straightConnector1">
            <a:avLst/>
          </a:prstGeom>
          <a:noFill/>
          <a:ln w="9525" cap="flat" cmpd="sng">
            <a:solidFill>
              <a:srgbClr val="102D69"/>
            </a:solidFill>
            <a:prstDash val="solid"/>
            <a:round/>
            <a:headEnd type="none" w="med" len="med"/>
            <a:tailEnd type="triangle" w="med" len="med"/>
          </a:ln>
        </p:spPr>
      </p:cxnSp>
      <p:sp>
        <p:nvSpPr>
          <p:cNvPr id="541" name="Google Shape;541;p36"/>
          <p:cNvSpPr txBox="1"/>
          <p:nvPr/>
        </p:nvSpPr>
        <p:spPr>
          <a:xfrm>
            <a:off x="1389975" y="3261075"/>
            <a:ext cx="9624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ru" sz="1000">
                <a:solidFill>
                  <a:srgbClr val="102D69"/>
                </a:solidFill>
              </a:rPr>
              <a:t>изначальный граф</a:t>
            </a:r>
            <a:endParaRPr sz="1000">
              <a:solidFill>
                <a:srgbClr val="102D69"/>
              </a:solidFill>
            </a:endParaRPr>
          </a:p>
        </p:txBody>
      </p:sp>
      <p:cxnSp>
        <p:nvCxnSpPr>
          <p:cNvPr id="542" name="Google Shape;542;p36"/>
          <p:cNvCxnSpPr/>
          <p:nvPr/>
        </p:nvCxnSpPr>
        <p:spPr>
          <a:xfrm flipH="1">
            <a:off x="4361100" y="3592538"/>
            <a:ext cx="406500" cy="299400"/>
          </a:xfrm>
          <a:prstGeom prst="straightConnector1">
            <a:avLst/>
          </a:prstGeom>
          <a:noFill/>
          <a:ln w="9525" cap="flat" cmpd="sng">
            <a:solidFill>
              <a:srgbClr val="102D69"/>
            </a:solidFill>
            <a:prstDash val="solid"/>
            <a:round/>
            <a:headEnd type="none" w="med" len="med"/>
            <a:tailEnd type="triangle" w="med" len="med"/>
          </a:ln>
        </p:spPr>
      </p:cxnSp>
      <p:sp>
        <p:nvSpPr>
          <p:cNvPr id="543" name="Google Shape;543;p36"/>
          <p:cNvSpPr txBox="1"/>
          <p:nvPr/>
        </p:nvSpPr>
        <p:spPr>
          <a:xfrm>
            <a:off x="4361100" y="3261063"/>
            <a:ext cx="9624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ru" sz="1000">
                <a:solidFill>
                  <a:srgbClr val="102D69"/>
                </a:solidFill>
              </a:rPr>
              <a:t>изначальный граф</a:t>
            </a:r>
            <a:endParaRPr sz="1000">
              <a:solidFill>
                <a:srgbClr val="102D69"/>
              </a:solidFill>
            </a:endParaRPr>
          </a:p>
        </p:txBody>
      </p:sp>
      <p:pic>
        <p:nvPicPr>
          <p:cNvPr id="544" name="Google Shape;544;p36"/>
          <p:cNvPicPr preferRelativeResize="0"/>
          <p:nvPr/>
        </p:nvPicPr>
        <p:blipFill>
          <a:blip r:embed="rId6">
            <a:alphaModFix/>
          </a:blip>
          <a:stretch>
            <a:fillRect/>
          </a:stretch>
        </p:blipFill>
        <p:spPr>
          <a:xfrm>
            <a:off x="4361100" y="273700"/>
            <a:ext cx="2730414" cy="2159651"/>
          </a:xfrm>
          <a:prstGeom prst="rect">
            <a:avLst/>
          </a:prstGeom>
          <a:noFill/>
          <a:ln>
            <a:noFill/>
          </a:ln>
        </p:spPr>
      </p:pic>
      <p:cxnSp>
        <p:nvCxnSpPr>
          <p:cNvPr id="545" name="Google Shape;545;p36"/>
          <p:cNvCxnSpPr/>
          <p:nvPr/>
        </p:nvCxnSpPr>
        <p:spPr>
          <a:xfrm rot="10800000">
            <a:off x="6538075" y="651450"/>
            <a:ext cx="1208400" cy="535500"/>
          </a:xfrm>
          <a:prstGeom prst="straightConnector1">
            <a:avLst/>
          </a:prstGeom>
          <a:noFill/>
          <a:ln w="9525" cap="flat" cmpd="sng">
            <a:solidFill>
              <a:srgbClr val="102D69"/>
            </a:solidFill>
            <a:prstDash val="solid"/>
            <a:round/>
            <a:headEnd type="none" w="med" len="med"/>
            <a:tailEnd type="triangle" w="med" len="med"/>
          </a:ln>
        </p:spPr>
      </p:cxnSp>
      <p:sp>
        <p:nvSpPr>
          <p:cNvPr id="546" name="Google Shape;546;p36"/>
          <p:cNvSpPr txBox="1"/>
          <p:nvPr/>
        </p:nvSpPr>
        <p:spPr>
          <a:xfrm>
            <a:off x="6709450" y="953575"/>
            <a:ext cx="1824900" cy="923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ru" sz="1200">
                <a:solidFill>
                  <a:srgbClr val="102D69"/>
                </a:solidFill>
              </a:rPr>
              <a:t>кластер максимального размера, построенный на 4-кликах</a:t>
            </a:r>
            <a:endParaRPr sz="1200">
              <a:solidFill>
                <a:srgbClr val="102D6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37"/>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553" name="Google Shape;553;p37"/>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r>
              <a:rPr lang="ru">
                <a:solidFill>
                  <a:schemeClr val="lt1"/>
                </a:solidFill>
                <a:latin typeface="Calibri"/>
                <a:ea typeface="Calibri"/>
                <a:cs typeface="Calibri"/>
                <a:sym typeface="Calibri"/>
              </a:rPr>
              <a:t>ыв</a:t>
            </a:r>
            <a:endParaRPr>
              <a:solidFill>
                <a:schemeClr val="lt1"/>
              </a:solidFill>
              <a:latin typeface="Calibri"/>
              <a:ea typeface="Calibri"/>
              <a:cs typeface="Calibri"/>
              <a:sym typeface="Calibri"/>
            </a:endParaRPr>
          </a:p>
        </p:txBody>
      </p:sp>
      <p:cxnSp>
        <p:nvCxnSpPr>
          <p:cNvPr id="554" name="Google Shape;554;p37"/>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555" name="Google Shape;555;p37"/>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556" name="Google Shape;556;p37"/>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557" name="Google Shape;557;p37"/>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558" name="Google Shape;558;p37"/>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24</a:t>
            </a:r>
            <a:endParaRPr sz="1500">
              <a:solidFill>
                <a:srgbClr val="102D69"/>
              </a:solidFill>
              <a:latin typeface="Arial"/>
              <a:ea typeface="Arial"/>
              <a:cs typeface="Arial"/>
              <a:sym typeface="Arial"/>
            </a:endParaRPr>
          </a:p>
        </p:txBody>
      </p:sp>
      <p:sp>
        <p:nvSpPr>
          <p:cNvPr id="559" name="Google Shape;559;p37"/>
          <p:cNvSpPr txBox="1"/>
          <p:nvPr/>
        </p:nvSpPr>
        <p:spPr>
          <a:xfrm>
            <a:off x="359550" y="892013"/>
            <a:ext cx="8424900" cy="4386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ru" sz="2400" b="1">
                <a:solidFill>
                  <a:srgbClr val="102D69"/>
                </a:solidFill>
              </a:rPr>
              <a:t>Сравнение двух семантических сетей</a:t>
            </a:r>
            <a:endParaRPr sz="2400" b="1">
              <a:solidFill>
                <a:srgbClr val="102D69"/>
              </a:solidFill>
            </a:endParaRPr>
          </a:p>
        </p:txBody>
      </p:sp>
      <p:pic>
        <p:nvPicPr>
          <p:cNvPr id="560" name="Google Shape;560;p37"/>
          <p:cNvPicPr preferRelativeResize="0"/>
          <p:nvPr/>
        </p:nvPicPr>
        <p:blipFill>
          <a:blip r:embed="rId4">
            <a:alphaModFix/>
          </a:blip>
          <a:stretch>
            <a:fillRect/>
          </a:stretch>
        </p:blipFill>
        <p:spPr>
          <a:xfrm>
            <a:off x="369101" y="410213"/>
            <a:ext cx="334148" cy="315600"/>
          </a:xfrm>
          <a:prstGeom prst="rect">
            <a:avLst/>
          </a:prstGeom>
          <a:noFill/>
          <a:ln>
            <a:noFill/>
          </a:ln>
        </p:spPr>
      </p:pic>
      <p:pic>
        <p:nvPicPr>
          <p:cNvPr id="561" name="Google Shape;561;p37"/>
          <p:cNvPicPr preferRelativeResize="0"/>
          <p:nvPr/>
        </p:nvPicPr>
        <p:blipFill rotWithShape="1">
          <a:blip r:embed="rId5">
            <a:alphaModFix/>
          </a:blip>
          <a:srcRect b="68109"/>
          <a:stretch/>
        </p:blipFill>
        <p:spPr>
          <a:xfrm>
            <a:off x="247325" y="3321975"/>
            <a:ext cx="5599552" cy="1563299"/>
          </a:xfrm>
          <a:prstGeom prst="rect">
            <a:avLst/>
          </a:prstGeom>
          <a:noFill/>
          <a:ln>
            <a:noFill/>
          </a:ln>
        </p:spPr>
      </p:pic>
      <p:pic>
        <p:nvPicPr>
          <p:cNvPr id="562" name="Google Shape;562;p37"/>
          <p:cNvPicPr preferRelativeResize="0"/>
          <p:nvPr/>
        </p:nvPicPr>
        <p:blipFill rotWithShape="1">
          <a:blip r:embed="rId6">
            <a:alphaModFix/>
          </a:blip>
          <a:srcRect r="70506"/>
          <a:stretch/>
        </p:blipFill>
        <p:spPr>
          <a:xfrm>
            <a:off x="6099950" y="3321980"/>
            <a:ext cx="1601401" cy="1563295"/>
          </a:xfrm>
          <a:prstGeom prst="rect">
            <a:avLst/>
          </a:prstGeom>
          <a:noFill/>
          <a:ln>
            <a:noFill/>
          </a:ln>
        </p:spPr>
      </p:pic>
      <p:sp>
        <p:nvSpPr>
          <p:cNvPr id="563" name="Google Shape;563;p37"/>
          <p:cNvSpPr/>
          <p:nvPr/>
        </p:nvSpPr>
        <p:spPr>
          <a:xfrm>
            <a:off x="2394750" y="2919275"/>
            <a:ext cx="190800" cy="315600"/>
          </a:xfrm>
          <a:prstGeom prst="downArrow">
            <a:avLst>
              <a:gd name="adj1" fmla="val 50000"/>
              <a:gd name="adj2" fmla="val 50000"/>
            </a:avLst>
          </a:prstGeom>
          <a:solidFill>
            <a:srgbClr val="102D69"/>
          </a:solidFill>
          <a:ln w="12700" cap="flat" cmpd="sng">
            <a:solidFill>
              <a:srgbClr val="102D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txBox="1"/>
          <p:nvPr/>
        </p:nvSpPr>
        <p:spPr>
          <a:xfrm>
            <a:off x="2682963" y="2922350"/>
            <a:ext cx="2348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000">
                <a:solidFill>
                  <a:srgbClr val="102D69"/>
                </a:solidFill>
              </a:rPr>
              <a:t>нормировка на количество вершин</a:t>
            </a:r>
            <a:endParaRPr sz="1000">
              <a:solidFill>
                <a:srgbClr val="102D69"/>
              </a:solidFill>
            </a:endParaRPr>
          </a:p>
        </p:txBody>
      </p:sp>
      <p:pic>
        <p:nvPicPr>
          <p:cNvPr id="565" name="Google Shape;565;p37"/>
          <p:cNvPicPr preferRelativeResize="0"/>
          <p:nvPr/>
        </p:nvPicPr>
        <p:blipFill rotWithShape="1">
          <a:blip r:embed="rId7">
            <a:alphaModFix/>
          </a:blip>
          <a:srcRect b="68161"/>
          <a:stretch/>
        </p:blipFill>
        <p:spPr>
          <a:xfrm>
            <a:off x="303950" y="1343300"/>
            <a:ext cx="5590236" cy="1563299"/>
          </a:xfrm>
          <a:prstGeom prst="rect">
            <a:avLst/>
          </a:prstGeom>
          <a:noFill/>
          <a:ln>
            <a:noFill/>
          </a:ln>
        </p:spPr>
      </p:pic>
      <p:pic>
        <p:nvPicPr>
          <p:cNvPr id="566" name="Google Shape;566;p37"/>
          <p:cNvPicPr preferRelativeResize="0"/>
          <p:nvPr/>
        </p:nvPicPr>
        <p:blipFill rotWithShape="1">
          <a:blip r:embed="rId8">
            <a:alphaModFix/>
          </a:blip>
          <a:srcRect r="69492"/>
          <a:stretch/>
        </p:blipFill>
        <p:spPr>
          <a:xfrm>
            <a:off x="6062500" y="1343300"/>
            <a:ext cx="1676300" cy="1563300"/>
          </a:xfrm>
          <a:prstGeom prst="rect">
            <a:avLst/>
          </a:prstGeom>
          <a:noFill/>
          <a:ln>
            <a:noFill/>
          </a:ln>
        </p:spPr>
      </p:pic>
      <p:sp>
        <p:nvSpPr>
          <p:cNvPr id="567" name="Google Shape;567;p37"/>
          <p:cNvSpPr txBox="1"/>
          <p:nvPr/>
        </p:nvSpPr>
        <p:spPr>
          <a:xfrm>
            <a:off x="7589750" y="2906600"/>
            <a:ext cx="1455300" cy="769200"/>
          </a:xfrm>
          <a:prstGeom prst="rect">
            <a:avLst/>
          </a:prstGeom>
          <a:noFill/>
          <a:ln>
            <a:noFill/>
          </a:ln>
        </p:spPr>
        <p:txBody>
          <a:bodyPr spcFirstLastPara="1" wrap="square" lIns="68575" tIns="34275" rIns="68575" bIns="34275" anchor="ctr" anchorCtr="0">
            <a:noAutofit/>
          </a:bodyPr>
          <a:lstStyle/>
          <a:p>
            <a:pPr marL="0" lvl="0" indent="0" algn="ctr" rtl="0">
              <a:lnSpc>
                <a:spcPct val="115000"/>
              </a:lnSpc>
              <a:spcBef>
                <a:spcPts val="0"/>
              </a:spcBef>
              <a:spcAft>
                <a:spcPts val="0"/>
              </a:spcAft>
              <a:buClr>
                <a:schemeClr val="dk1"/>
              </a:buClr>
              <a:buSzPts val="1100"/>
              <a:buFont typeface="Arial"/>
              <a:buNone/>
            </a:pPr>
            <a:r>
              <a:rPr lang="ru" sz="1000">
                <a:solidFill>
                  <a:schemeClr val="dk1"/>
                </a:solidFill>
              </a:rPr>
              <a:t>обратная фильтрация Вьеториса-Рипса</a:t>
            </a:r>
            <a:endParaRPr sz="1000">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ru" sz="1000">
                <a:solidFill>
                  <a:schemeClr val="dk1"/>
                </a:solidFill>
              </a:rPr>
              <a:t>(G[веса] &gt; порог</a:t>
            </a:r>
            <a:endParaRPr sz="1000">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ru" sz="1000">
                <a:solidFill>
                  <a:schemeClr val="dk1"/>
                </a:solidFill>
              </a:rPr>
              <a:t>порог : 1 -&gt; 0)  </a:t>
            </a:r>
            <a:endParaRPr sz="1000">
              <a:solidFill>
                <a:schemeClr val="dk1"/>
              </a:solidFill>
            </a:endParaRPr>
          </a:p>
        </p:txBody>
      </p:sp>
      <p:sp>
        <p:nvSpPr>
          <p:cNvPr id="568" name="Google Shape;568;p37"/>
          <p:cNvSpPr/>
          <p:nvPr/>
        </p:nvSpPr>
        <p:spPr>
          <a:xfrm>
            <a:off x="4992250" y="2919263"/>
            <a:ext cx="190800" cy="315600"/>
          </a:xfrm>
          <a:prstGeom prst="downArrow">
            <a:avLst>
              <a:gd name="adj1" fmla="val 50000"/>
              <a:gd name="adj2" fmla="val 50000"/>
            </a:avLst>
          </a:prstGeom>
          <a:solidFill>
            <a:srgbClr val="102D69"/>
          </a:solidFill>
          <a:ln w="12700" cap="flat" cmpd="sng">
            <a:solidFill>
              <a:srgbClr val="102D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txBox="1"/>
          <p:nvPr/>
        </p:nvSpPr>
        <p:spPr>
          <a:xfrm>
            <a:off x="7737050" y="956425"/>
            <a:ext cx="11607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000" b="1"/>
              <a:t>основная сеть: </a:t>
            </a:r>
            <a:endParaRPr sz="1000" b="1"/>
          </a:p>
          <a:p>
            <a:pPr marL="0" lvl="0" indent="0" algn="ctr" rtl="0">
              <a:spcBef>
                <a:spcPts val="0"/>
              </a:spcBef>
              <a:spcAft>
                <a:spcPts val="0"/>
              </a:spcAft>
              <a:buNone/>
            </a:pPr>
            <a:r>
              <a:rPr lang="ru" sz="1000"/>
              <a:t>5 019 вершин</a:t>
            </a:r>
            <a:endParaRPr sz="1000"/>
          </a:p>
          <a:p>
            <a:pPr marL="0" lvl="0" indent="0" algn="ctr" rtl="0">
              <a:spcBef>
                <a:spcPts val="0"/>
              </a:spcBef>
              <a:spcAft>
                <a:spcPts val="0"/>
              </a:spcAft>
              <a:buNone/>
            </a:pPr>
            <a:r>
              <a:rPr lang="ru" sz="1000"/>
              <a:t>55 242 ребер</a:t>
            </a:r>
            <a:endParaRPr sz="1000"/>
          </a:p>
          <a:p>
            <a:pPr marL="0" lvl="0" indent="0" algn="ctr" rtl="0">
              <a:spcBef>
                <a:spcPts val="0"/>
              </a:spcBef>
              <a:spcAft>
                <a:spcPts val="0"/>
              </a:spcAft>
              <a:buNone/>
            </a:pPr>
            <a:endParaRPr sz="1000"/>
          </a:p>
          <a:p>
            <a:pPr marL="0" lvl="0" indent="0" algn="ctr" rtl="0">
              <a:spcBef>
                <a:spcPts val="0"/>
              </a:spcBef>
              <a:spcAft>
                <a:spcPts val="0"/>
              </a:spcAft>
              <a:buNone/>
            </a:pPr>
            <a:r>
              <a:rPr lang="ru" sz="1000" b="1"/>
              <a:t>сеть для сравнения:</a:t>
            </a:r>
            <a:endParaRPr sz="1000" b="1"/>
          </a:p>
          <a:p>
            <a:pPr marL="0" lvl="0" indent="0" algn="ctr" rtl="0">
              <a:spcBef>
                <a:spcPts val="0"/>
              </a:spcBef>
              <a:spcAft>
                <a:spcPts val="0"/>
              </a:spcAft>
              <a:buNone/>
            </a:pPr>
            <a:r>
              <a:rPr lang="ru" sz="1000"/>
              <a:t>12 217 вершин</a:t>
            </a:r>
            <a:endParaRPr sz="1000"/>
          </a:p>
          <a:p>
            <a:pPr marL="0" lvl="0" indent="0" algn="ctr" rtl="0">
              <a:spcBef>
                <a:spcPts val="0"/>
              </a:spcBef>
              <a:spcAft>
                <a:spcPts val="0"/>
              </a:spcAft>
              <a:buNone/>
            </a:pPr>
            <a:r>
              <a:rPr lang="ru" sz="1000"/>
              <a:t>352 403  ребер</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pic>
        <p:nvPicPr>
          <p:cNvPr id="707" name="Google Shape;707;p46"/>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708" name="Google Shape;708;p46"/>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cxnSp>
        <p:nvCxnSpPr>
          <p:cNvPr id="709" name="Google Shape;709;p46"/>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710" name="Google Shape;710;p46"/>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711" name="Google Shape;711;p46"/>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712" name="Google Shape;712;p46"/>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713" name="Google Shape;713;p46"/>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33</a:t>
            </a:r>
            <a:endParaRPr sz="1500">
              <a:solidFill>
                <a:srgbClr val="102D69"/>
              </a:solidFill>
              <a:latin typeface="Arial"/>
              <a:ea typeface="Arial"/>
              <a:cs typeface="Arial"/>
              <a:sym typeface="Arial"/>
            </a:endParaRPr>
          </a:p>
        </p:txBody>
      </p:sp>
      <p:sp>
        <p:nvSpPr>
          <p:cNvPr id="714" name="Google Shape;714;p46"/>
          <p:cNvSpPr txBox="1"/>
          <p:nvPr/>
        </p:nvSpPr>
        <p:spPr>
          <a:xfrm>
            <a:off x="359550" y="892013"/>
            <a:ext cx="84249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2400" b="1">
                <a:solidFill>
                  <a:srgbClr val="102D69"/>
                </a:solidFill>
              </a:rPr>
              <a:t>Итоги и выводы</a:t>
            </a:r>
            <a:endParaRPr sz="2400" b="1">
              <a:solidFill>
                <a:srgbClr val="102D69"/>
              </a:solidFill>
            </a:endParaRPr>
          </a:p>
        </p:txBody>
      </p:sp>
      <p:pic>
        <p:nvPicPr>
          <p:cNvPr id="715" name="Google Shape;715;p46"/>
          <p:cNvPicPr preferRelativeResize="0"/>
          <p:nvPr/>
        </p:nvPicPr>
        <p:blipFill>
          <a:blip r:embed="rId4">
            <a:alphaModFix/>
          </a:blip>
          <a:stretch>
            <a:fillRect/>
          </a:stretch>
        </p:blipFill>
        <p:spPr>
          <a:xfrm>
            <a:off x="369101" y="410213"/>
            <a:ext cx="334148" cy="315600"/>
          </a:xfrm>
          <a:prstGeom prst="rect">
            <a:avLst/>
          </a:prstGeom>
          <a:noFill/>
          <a:ln>
            <a:noFill/>
          </a:ln>
        </p:spPr>
      </p:pic>
      <p:sp>
        <p:nvSpPr>
          <p:cNvPr id="716" name="Google Shape;716;p46"/>
          <p:cNvSpPr txBox="1"/>
          <p:nvPr/>
        </p:nvSpPr>
        <p:spPr>
          <a:xfrm>
            <a:off x="387900" y="1330625"/>
            <a:ext cx="7435200" cy="3037200"/>
          </a:xfrm>
          <a:prstGeom prst="rect">
            <a:avLst/>
          </a:prstGeom>
          <a:noFill/>
          <a:ln>
            <a:noFill/>
          </a:ln>
        </p:spPr>
        <p:txBody>
          <a:bodyPr spcFirstLastPara="1" wrap="square" lIns="68575" tIns="34275" rIns="68575" bIns="34275" anchor="ctr" anchorCtr="0">
            <a:noAutofit/>
          </a:bodyPr>
          <a:lstStyle/>
          <a:p>
            <a:pPr marL="360000" marR="0" lvl="0" indent="-319700" algn="l" rtl="0">
              <a:lnSpc>
                <a:spcPct val="100000"/>
              </a:lnSpc>
              <a:spcBef>
                <a:spcPts val="1000"/>
              </a:spcBef>
              <a:spcAft>
                <a:spcPts val="0"/>
              </a:spcAft>
              <a:buClr>
                <a:srgbClr val="31538F"/>
              </a:buClr>
              <a:buSzPts val="2200"/>
              <a:buAutoNum type="arabicPeriod"/>
            </a:pPr>
            <a:r>
              <a:rPr lang="ru" sz="2200">
                <a:solidFill>
                  <a:schemeClr val="dk1"/>
                </a:solidFill>
              </a:rPr>
              <a:t>адаптация методов топологического анализа для исследования сложных сетей;</a:t>
            </a:r>
            <a:endParaRPr sz="2200">
              <a:solidFill>
                <a:schemeClr val="dk1"/>
              </a:solidFill>
            </a:endParaRPr>
          </a:p>
          <a:p>
            <a:pPr marL="360000" marR="0" lvl="0" indent="-319700" algn="l" rtl="0">
              <a:lnSpc>
                <a:spcPct val="100000"/>
              </a:lnSpc>
              <a:spcBef>
                <a:spcPts val="1000"/>
              </a:spcBef>
              <a:spcAft>
                <a:spcPts val="0"/>
              </a:spcAft>
              <a:buClr>
                <a:srgbClr val="31538F"/>
              </a:buClr>
              <a:buSzPts val="2200"/>
              <a:buAutoNum type="arabicPeriod"/>
            </a:pPr>
            <a:r>
              <a:rPr lang="ru" sz="2200">
                <a:solidFill>
                  <a:schemeClr val="dk1"/>
                </a:solidFill>
              </a:rPr>
              <a:t>анализ топологических характеристик сетей различной природы;</a:t>
            </a:r>
            <a:endParaRPr sz="2200">
              <a:solidFill>
                <a:schemeClr val="dk1"/>
              </a:solidFill>
            </a:endParaRPr>
          </a:p>
          <a:p>
            <a:pPr marL="360000" marR="0" lvl="0" indent="-319700" algn="l" rtl="0">
              <a:lnSpc>
                <a:spcPct val="100000"/>
              </a:lnSpc>
              <a:spcBef>
                <a:spcPts val="1000"/>
              </a:spcBef>
              <a:spcAft>
                <a:spcPts val="0"/>
              </a:spcAft>
              <a:buClr>
                <a:srgbClr val="31538F"/>
              </a:buClr>
              <a:buSzPts val="2200"/>
              <a:buAutoNum type="arabicPeriod"/>
            </a:pPr>
            <a:r>
              <a:rPr lang="ru" sz="2200">
                <a:solidFill>
                  <a:schemeClr val="dk1"/>
                </a:solidFill>
              </a:rPr>
              <a:t>анализ устойчивости топологий сетей к различным изменениям в сети.</a:t>
            </a:r>
            <a:endParaRPr sz="2200">
              <a:solidFill>
                <a:schemeClr val="dk1"/>
              </a:solidFill>
            </a:endParaRPr>
          </a:p>
          <a:p>
            <a:pPr marL="457200" marR="0" lvl="0" indent="0" algn="l" rtl="0">
              <a:lnSpc>
                <a:spcPct val="100000"/>
              </a:lnSpc>
              <a:spcBef>
                <a:spcPts val="1000"/>
              </a:spcBef>
              <a:spcAft>
                <a:spcPts val="1000"/>
              </a:spcAft>
              <a:buNone/>
            </a:pP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2D69"/>
        </a:solidFill>
        <a:effectLst/>
      </p:bgPr>
    </p:bg>
    <p:spTree>
      <p:nvGrpSpPr>
        <p:cNvPr id="1" name="Shape 720"/>
        <p:cNvGrpSpPr/>
        <p:nvPr/>
      </p:nvGrpSpPr>
      <p:grpSpPr>
        <a:xfrm>
          <a:off x="0" y="0"/>
          <a:ext cx="0" cy="0"/>
          <a:chOff x="0" y="0"/>
          <a:chExt cx="0" cy="0"/>
        </a:xfrm>
      </p:grpSpPr>
      <p:sp>
        <p:nvSpPr>
          <p:cNvPr id="721" name="Google Shape;721;p47"/>
          <p:cNvSpPr txBox="1"/>
          <p:nvPr/>
        </p:nvSpPr>
        <p:spPr>
          <a:xfrm>
            <a:off x="6351688" y="3463337"/>
            <a:ext cx="2740500" cy="5160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rgbClr val="FFFFFF"/>
              </a:buClr>
              <a:buSzPts val="900"/>
              <a:buFont typeface="Arial Narrow"/>
              <a:buNone/>
            </a:pPr>
            <a:r>
              <a:rPr lang="ru" sz="1600">
                <a:solidFill>
                  <a:srgbClr val="FFFFFF"/>
                </a:solidFill>
              </a:rPr>
              <a:t>Ригвава Владимир</a:t>
            </a:r>
            <a:br>
              <a:rPr lang="ru" sz="1600">
                <a:solidFill>
                  <a:srgbClr val="FFFFFF"/>
                </a:solidFill>
              </a:rPr>
            </a:br>
            <a:r>
              <a:rPr lang="ru">
                <a:solidFill>
                  <a:schemeClr val="lt1"/>
                </a:solidFill>
              </a:rPr>
              <a:t>vgrigvava@miem.hse.ru</a:t>
            </a:r>
            <a:endParaRPr sz="1500">
              <a:solidFill>
                <a:schemeClr val="lt1"/>
              </a:solidFill>
            </a:endParaRPr>
          </a:p>
        </p:txBody>
      </p:sp>
      <p:sp>
        <p:nvSpPr>
          <p:cNvPr id="722" name="Google Shape;722;p47"/>
          <p:cNvSpPr txBox="1"/>
          <p:nvPr/>
        </p:nvSpPr>
        <p:spPr>
          <a:xfrm>
            <a:off x="232641" y="3463318"/>
            <a:ext cx="2740500" cy="5160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rgbClr val="FFFFFF"/>
              </a:buClr>
              <a:buSzPts val="900"/>
              <a:buFont typeface="Arial Narrow"/>
              <a:buNone/>
            </a:pPr>
            <a:r>
              <a:rPr lang="ru" sz="1600">
                <a:solidFill>
                  <a:srgbClr val="FFFFFF"/>
                </a:solidFill>
              </a:rPr>
              <a:t>Коньков Сергей</a:t>
            </a:r>
            <a:br>
              <a:rPr lang="ru" sz="1600">
                <a:solidFill>
                  <a:srgbClr val="FFFFFF"/>
                </a:solidFill>
              </a:rPr>
            </a:br>
            <a:r>
              <a:rPr lang="ru">
                <a:solidFill>
                  <a:schemeClr val="lt1"/>
                </a:solidFill>
              </a:rPr>
              <a:t>sikonkov@edu.hse.ru</a:t>
            </a:r>
            <a:endParaRPr sz="1500">
              <a:solidFill>
                <a:schemeClr val="lt1"/>
              </a:solidFill>
            </a:endParaRPr>
          </a:p>
        </p:txBody>
      </p:sp>
      <p:pic>
        <p:nvPicPr>
          <p:cNvPr id="723" name="Google Shape;723;p47"/>
          <p:cNvPicPr preferRelativeResize="0"/>
          <p:nvPr/>
        </p:nvPicPr>
        <p:blipFill>
          <a:blip r:embed="rId3">
            <a:alphaModFix/>
          </a:blip>
          <a:stretch>
            <a:fillRect/>
          </a:stretch>
        </p:blipFill>
        <p:spPr>
          <a:xfrm>
            <a:off x="4048125" y="1520015"/>
            <a:ext cx="1047750" cy="1036650"/>
          </a:xfrm>
          <a:prstGeom prst="rect">
            <a:avLst/>
          </a:prstGeom>
          <a:noFill/>
          <a:ln>
            <a:noFill/>
          </a:ln>
        </p:spPr>
      </p:pic>
      <p:sp>
        <p:nvSpPr>
          <p:cNvPr id="724" name="Google Shape;724;p47"/>
          <p:cNvSpPr txBox="1"/>
          <p:nvPr/>
        </p:nvSpPr>
        <p:spPr>
          <a:xfrm>
            <a:off x="3201741" y="3463318"/>
            <a:ext cx="2740500" cy="5160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chemeClr val="dk1"/>
              </a:buClr>
              <a:buSzPts val="1100"/>
              <a:buFont typeface="Arial"/>
              <a:buNone/>
            </a:pPr>
            <a:r>
              <a:rPr lang="ru" sz="1600">
                <a:solidFill>
                  <a:srgbClr val="FFFFFF"/>
                </a:solidFill>
              </a:rPr>
              <a:t>Забродина Татьяна</a:t>
            </a:r>
            <a:endParaRPr sz="1600">
              <a:solidFill>
                <a:srgbClr val="FFFFFF"/>
              </a:solidFill>
            </a:endParaRPr>
          </a:p>
          <a:p>
            <a:pPr marL="0" marR="0" lvl="0" indent="0" algn="ctr" rtl="0">
              <a:lnSpc>
                <a:spcPct val="100000"/>
              </a:lnSpc>
              <a:spcBef>
                <a:spcPts val="0"/>
              </a:spcBef>
              <a:spcAft>
                <a:spcPts val="0"/>
              </a:spcAft>
              <a:buClr>
                <a:srgbClr val="FFFFFF"/>
              </a:buClr>
              <a:buSzPts val="900"/>
              <a:buFont typeface="Arial Narrow"/>
              <a:buNone/>
            </a:pPr>
            <a:r>
              <a:rPr lang="ru">
                <a:solidFill>
                  <a:schemeClr val="lt1"/>
                </a:solidFill>
              </a:rPr>
              <a:t>tnzabrodina@edu.hse.ru</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73" name="Google Shape;73;p15"/>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cxnSp>
        <p:nvCxnSpPr>
          <p:cNvPr id="74" name="Google Shape;74;p15"/>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75" name="Google Shape;75;p15"/>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76" name="Google Shape;76;p15"/>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77" name="Google Shape;77;p15"/>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78" name="Google Shape;78;p15"/>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2</a:t>
            </a:r>
            <a:endParaRPr sz="1500">
              <a:solidFill>
                <a:srgbClr val="102D69"/>
              </a:solidFill>
              <a:latin typeface="Arial"/>
              <a:ea typeface="Arial"/>
              <a:cs typeface="Arial"/>
              <a:sym typeface="Arial"/>
            </a:endParaRPr>
          </a:p>
        </p:txBody>
      </p:sp>
      <p:sp>
        <p:nvSpPr>
          <p:cNvPr id="79" name="Google Shape;79;p15"/>
          <p:cNvSpPr txBox="1"/>
          <p:nvPr/>
        </p:nvSpPr>
        <p:spPr>
          <a:xfrm>
            <a:off x="359550" y="1047675"/>
            <a:ext cx="84249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2400" b="1">
                <a:solidFill>
                  <a:srgbClr val="102D69"/>
                </a:solidFill>
              </a:rPr>
              <a:t>Актуальность</a:t>
            </a:r>
            <a:endParaRPr sz="2400" b="1">
              <a:solidFill>
                <a:srgbClr val="102D69"/>
              </a:solidFill>
            </a:endParaRPr>
          </a:p>
        </p:txBody>
      </p:sp>
      <p:pic>
        <p:nvPicPr>
          <p:cNvPr id="80" name="Google Shape;80;p15"/>
          <p:cNvPicPr preferRelativeResize="0"/>
          <p:nvPr/>
        </p:nvPicPr>
        <p:blipFill>
          <a:blip r:embed="rId4">
            <a:alphaModFix/>
          </a:blip>
          <a:stretch>
            <a:fillRect/>
          </a:stretch>
        </p:blipFill>
        <p:spPr>
          <a:xfrm>
            <a:off x="369101" y="410213"/>
            <a:ext cx="334148" cy="315600"/>
          </a:xfrm>
          <a:prstGeom prst="rect">
            <a:avLst/>
          </a:prstGeom>
          <a:noFill/>
          <a:ln>
            <a:noFill/>
          </a:ln>
        </p:spPr>
      </p:pic>
      <p:sp>
        <p:nvSpPr>
          <p:cNvPr id="81" name="Google Shape;81;p15"/>
          <p:cNvSpPr txBox="1"/>
          <p:nvPr/>
        </p:nvSpPr>
        <p:spPr>
          <a:xfrm>
            <a:off x="369100" y="1539650"/>
            <a:ext cx="3090600" cy="3237600"/>
          </a:xfrm>
          <a:prstGeom prst="rect">
            <a:avLst/>
          </a:prstGeom>
          <a:noFill/>
          <a:ln>
            <a:noFill/>
          </a:ln>
        </p:spPr>
        <p:txBody>
          <a:bodyPr spcFirstLastPara="1" wrap="square" lIns="91425" tIns="91425" rIns="91425" bIns="91425" anchor="t" anchorCtr="0">
            <a:spAutoFit/>
          </a:bodyPr>
          <a:lstStyle/>
          <a:p>
            <a:pPr marL="0" lvl="0" indent="0" algn="l" rtl="0">
              <a:lnSpc>
                <a:spcPct val="98181"/>
              </a:lnSpc>
              <a:spcBef>
                <a:spcPts val="1000"/>
              </a:spcBef>
              <a:spcAft>
                <a:spcPts val="0"/>
              </a:spcAft>
              <a:buClr>
                <a:schemeClr val="dk1"/>
              </a:buClr>
              <a:buSzPts val="1100"/>
              <a:buFont typeface="Arial"/>
              <a:buNone/>
            </a:pPr>
            <a:r>
              <a:rPr lang="ru" sz="1600">
                <a:solidFill>
                  <a:schemeClr val="dk1"/>
                </a:solidFill>
              </a:rPr>
              <a:t>•</a:t>
            </a:r>
            <a:r>
              <a:rPr lang="ru" sz="1600">
                <a:solidFill>
                  <a:schemeClr val="dk1"/>
                </a:solidFill>
                <a:latin typeface="Calibri"/>
                <a:ea typeface="Calibri"/>
                <a:cs typeface="Calibri"/>
                <a:sym typeface="Calibri"/>
              </a:rPr>
              <a:t> Топологический анализ данных (TDA)  – современный подход статистического анализа данных;</a:t>
            </a:r>
            <a:endParaRPr sz="1600">
              <a:solidFill>
                <a:schemeClr val="dk1"/>
              </a:solidFill>
              <a:latin typeface="Calibri"/>
              <a:ea typeface="Calibri"/>
              <a:cs typeface="Calibri"/>
              <a:sym typeface="Calibri"/>
            </a:endParaRPr>
          </a:p>
          <a:p>
            <a:pPr marL="0" lvl="0" indent="0" algn="l" rtl="0">
              <a:lnSpc>
                <a:spcPct val="98181"/>
              </a:lnSpc>
              <a:spcBef>
                <a:spcPts val="1000"/>
              </a:spcBef>
              <a:spcAft>
                <a:spcPts val="0"/>
              </a:spcAft>
              <a:buClr>
                <a:schemeClr val="dk1"/>
              </a:buClr>
              <a:buSzPts val="1100"/>
              <a:buFont typeface="Arial"/>
              <a:buNone/>
            </a:pPr>
            <a:r>
              <a:rPr lang="ru" sz="1600">
                <a:solidFill>
                  <a:schemeClr val="dk1"/>
                </a:solidFill>
              </a:rPr>
              <a:t>•</a:t>
            </a:r>
            <a:r>
              <a:rPr lang="ru" sz="1600">
                <a:solidFill>
                  <a:schemeClr val="dk1"/>
                </a:solidFill>
                <a:latin typeface="Calibri"/>
                <a:ea typeface="Calibri"/>
                <a:cs typeface="Calibri"/>
                <a:sym typeface="Calibri"/>
              </a:rPr>
              <a:t> применение TDA  к анализу сложных сетей позволит выявить «скрытую» топологию данных, трудно устанавливаемую стандартными структурными методами. </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a:p>
        </p:txBody>
      </p:sp>
      <p:pic>
        <p:nvPicPr>
          <p:cNvPr id="82" name="Google Shape;82;p15"/>
          <p:cNvPicPr preferRelativeResize="0"/>
          <p:nvPr/>
        </p:nvPicPr>
        <p:blipFill>
          <a:blip r:embed="rId5">
            <a:alphaModFix/>
          </a:blip>
          <a:stretch>
            <a:fillRect/>
          </a:stretch>
        </p:blipFill>
        <p:spPr>
          <a:xfrm>
            <a:off x="3758406" y="967625"/>
            <a:ext cx="4833117" cy="3809625"/>
          </a:xfrm>
          <a:prstGeom prst="rect">
            <a:avLst/>
          </a:prstGeom>
          <a:noFill/>
          <a:ln w="12700" cap="flat" cmpd="sng">
            <a:solidFill>
              <a:schemeClr val="lt1"/>
            </a:solidFill>
            <a:prstDash val="solid"/>
            <a:miter lim="8000"/>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6"/>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89" name="Google Shape;89;p16"/>
          <p:cNvSpPr/>
          <p:nvPr/>
        </p:nvSpPr>
        <p:spPr>
          <a:xfrm>
            <a:off x="99600" y="95850"/>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cxnSp>
        <p:nvCxnSpPr>
          <p:cNvPr id="90" name="Google Shape;90;p16"/>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91" name="Google Shape;91;p16"/>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92" name="Google Shape;92;p16"/>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93" name="Google Shape;93;p16"/>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94" name="Google Shape;94;p16"/>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3</a:t>
            </a:r>
            <a:endParaRPr sz="1500">
              <a:solidFill>
                <a:srgbClr val="102D69"/>
              </a:solidFill>
              <a:latin typeface="Arial"/>
              <a:ea typeface="Arial"/>
              <a:cs typeface="Arial"/>
              <a:sym typeface="Arial"/>
            </a:endParaRPr>
          </a:p>
        </p:txBody>
      </p:sp>
      <p:sp>
        <p:nvSpPr>
          <p:cNvPr id="95" name="Google Shape;95;p16"/>
          <p:cNvSpPr txBox="1"/>
          <p:nvPr/>
        </p:nvSpPr>
        <p:spPr>
          <a:xfrm>
            <a:off x="359550" y="1476408"/>
            <a:ext cx="84249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ru" sz="2400" b="1" dirty="0">
                <a:solidFill>
                  <a:srgbClr val="102D69"/>
                </a:solidFill>
              </a:rPr>
              <a:t>Цель</a:t>
            </a:r>
            <a:endParaRPr sz="2400" b="1" dirty="0">
              <a:solidFill>
                <a:srgbClr val="102D69"/>
              </a:solidFill>
            </a:endParaRPr>
          </a:p>
        </p:txBody>
      </p:sp>
      <p:pic>
        <p:nvPicPr>
          <p:cNvPr id="96" name="Google Shape;96;p16"/>
          <p:cNvPicPr preferRelativeResize="0"/>
          <p:nvPr/>
        </p:nvPicPr>
        <p:blipFill>
          <a:blip r:embed="rId4">
            <a:alphaModFix/>
          </a:blip>
          <a:stretch>
            <a:fillRect/>
          </a:stretch>
        </p:blipFill>
        <p:spPr>
          <a:xfrm>
            <a:off x="369101" y="410213"/>
            <a:ext cx="334148" cy="315600"/>
          </a:xfrm>
          <a:prstGeom prst="rect">
            <a:avLst/>
          </a:prstGeom>
          <a:noFill/>
          <a:ln>
            <a:noFill/>
          </a:ln>
        </p:spPr>
      </p:pic>
      <p:sp>
        <p:nvSpPr>
          <p:cNvPr id="97" name="Google Shape;97;p16"/>
          <p:cNvSpPr txBox="1"/>
          <p:nvPr/>
        </p:nvSpPr>
        <p:spPr>
          <a:xfrm>
            <a:off x="1137450" y="1777208"/>
            <a:ext cx="6869100" cy="677100"/>
          </a:xfrm>
          <a:prstGeom prst="rect">
            <a:avLst/>
          </a:prstGeom>
          <a:noFill/>
          <a:ln>
            <a:noFill/>
          </a:ln>
        </p:spPr>
        <p:txBody>
          <a:bodyPr spcFirstLastPara="1" wrap="square" lIns="91425" tIns="91425" rIns="91425" bIns="91425" anchor="t" anchorCtr="0">
            <a:spAutoFit/>
          </a:bodyPr>
          <a:lstStyle/>
          <a:p>
            <a:pPr marL="0" lvl="0" indent="0" algn="ctr" rtl="0">
              <a:lnSpc>
                <a:spcPct val="98181"/>
              </a:lnSpc>
              <a:spcBef>
                <a:spcPts val="1000"/>
              </a:spcBef>
              <a:spcAft>
                <a:spcPts val="0"/>
              </a:spcAft>
              <a:buClr>
                <a:schemeClr val="dk1"/>
              </a:buClr>
              <a:buSzPts val="1100"/>
              <a:buFont typeface="Arial"/>
              <a:buNone/>
            </a:pPr>
            <a:r>
              <a:rPr lang="ru" sz="1600" dirty="0">
                <a:solidFill>
                  <a:schemeClr val="dk1"/>
                </a:solidFill>
              </a:rPr>
              <a:t>исследование применимости </a:t>
            </a:r>
            <a:br>
              <a:rPr lang="ru" sz="1600" dirty="0">
                <a:solidFill>
                  <a:schemeClr val="dk1"/>
                </a:solidFill>
              </a:rPr>
            </a:br>
            <a:r>
              <a:rPr lang="ru" sz="1600" dirty="0">
                <a:solidFill>
                  <a:schemeClr val="dk1"/>
                </a:solidFill>
              </a:rPr>
              <a:t>методов топологического анализа данных к сложным сетям</a:t>
            </a:r>
            <a:endParaRPr sz="1600" dirty="0">
              <a:solidFill>
                <a:schemeClr val="dk1"/>
              </a:solidFill>
            </a:endParaRPr>
          </a:p>
        </p:txBody>
      </p:sp>
      <p:sp>
        <p:nvSpPr>
          <p:cNvPr id="98" name="Google Shape;98;p16"/>
          <p:cNvSpPr txBox="1"/>
          <p:nvPr/>
        </p:nvSpPr>
        <p:spPr>
          <a:xfrm>
            <a:off x="359550" y="2840783"/>
            <a:ext cx="84249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ru" sz="2400" b="1" dirty="0">
                <a:solidFill>
                  <a:srgbClr val="102D69"/>
                </a:solidFill>
              </a:rPr>
              <a:t>Задачи</a:t>
            </a:r>
            <a:endParaRPr sz="2400" b="1" dirty="0">
              <a:solidFill>
                <a:srgbClr val="102D69"/>
              </a:solidFill>
            </a:endParaRPr>
          </a:p>
        </p:txBody>
      </p:sp>
      <p:sp>
        <p:nvSpPr>
          <p:cNvPr id="99" name="Google Shape;99;p16"/>
          <p:cNvSpPr txBox="1"/>
          <p:nvPr/>
        </p:nvSpPr>
        <p:spPr>
          <a:xfrm>
            <a:off x="1004700" y="3155934"/>
            <a:ext cx="7134600" cy="1278012"/>
          </a:xfrm>
          <a:prstGeom prst="rect">
            <a:avLst/>
          </a:prstGeom>
          <a:noFill/>
          <a:ln>
            <a:noFill/>
          </a:ln>
        </p:spPr>
        <p:txBody>
          <a:bodyPr spcFirstLastPara="1" wrap="square" lIns="91425" tIns="91425" rIns="91425" bIns="91425" anchor="t" anchorCtr="0">
            <a:spAutoFit/>
          </a:bodyPr>
          <a:lstStyle/>
          <a:p>
            <a:pPr marL="457200" lvl="0" indent="-330200" algn="ctr" rtl="0">
              <a:lnSpc>
                <a:spcPct val="98181"/>
              </a:lnSpc>
              <a:spcBef>
                <a:spcPts val="1000"/>
              </a:spcBef>
              <a:spcAft>
                <a:spcPts val="0"/>
              </a:spcAft>
              <a:buClr>
                <a:schemeClr val="dk1"/>
              </a:buClr>
              <a:buSzPts val="1600"/>
              <a:buChar char="●"/>
            </a:pPr>
            <a:r>
              <a:rPr lang="ru" sz="1600" dirty="0">
                <a:solidFill>
                  <a:schemeClr val="dk1"/>
                </a:solidFill>
              </a:rPr>
              <a:t>разработка алгоритмов вычисления и анализа топологических характеристик для сетевых данных</a:t>
            </a:r>
            <a:endParaRPr sz="1600" dirty="0">
              <a:solidFill>
                <a:schemeClr val="dk1"/>
              </a:solidFill>
            </a:endParaRPr>
          </a:p>
          <a:p>
            <a:pPr marL="457200" lvl="0" indent="-330200" algn="ctr" rtl="0">
              <a:lnSpc>
                <a:spcPct val="98181"/>
              </a:lnSpc>
              <a:spcBef>
                <a:spcPts val="0"/>
              </a:spcBef>
              <a:spcAft>
                <a:spcPts val="0"/>
              </a:spcAft>
              <a:buClr>
                <a:schemeClr val="dk1"/>
              </a:buClr>
              <a:buSzPts val="1600"/>
              <a:buChar char="●"/>
            </a:pPr>
            <a:r>
              <a:rPr lang="ru" sz="1600" dirty="0">
                <a:solidFill>
                  <a:schemeClr val="dk1"/>
                </a:solidFill>
              </a:rPr>
              <a:t>моделирование различных сценариев изменения сетей</a:t>
            </a:r>
            <a:endParaRPr sz="1600" dirty="0">
              <a:solidFill>
                <a:schemeClr val="dk1"/>
              </a:solidFill>
            </a:endParaRPr>
          </a:p>
          <a:p>
            <a:pPr marL="457200" lvl="0" indent="-330200" algn="ctr" rtl="0">
              <a:lnSpc>
                <a:spcPct val="98181"/>
              </a:lnSpc>
              <a:spcBef>
                <a:spcPts val="0"/>
              </a:spcBef>
              <a:spcAft>
                <a:spcPts val="0"/>
              </a:spcAft>
              <a:buClr>
                <a:schemeClr val="dk1"/>
              </a:buClr>
              <a:buSzPts val="1600"/>
              <a:buChar char="●"/>
            </a:pPr>
            <a:r>
              <a:rPr lang="ru" sz="1600" dirty="0">
                <a:solidFill>
                  <a:schemeClr val="dk1"/>
                </a:solidFill>
              </a:rPr>
              <a:t>анализ сетевых данных – сеть свободных ассоциаций</a:t>
            </a:r>
            <a:endParaRPr sz="1600"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7"/>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115" name="Google Shape;115;p17"/>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cxnSp>
        <p:nvCxnSpPr>
          <p:cNvPr id="116" name="Google Shape;116;p17"/>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117" name="Google Shape;117;p17"/>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118" name="Google Shape;118;p17"/>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119" name="Google Shape;119;p17"/>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120" name="Google Shape;120;p17"/>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4</a:t>
            </a:r>
            <a:endParaRPr sz="1500">
              <a:solidFill>
                <a:srgbClr val="102D69"/>
              </a:solidFill>
              <a:latin typeface="Arial"/>
              <a:ea typeface="Arial"/>
              <a:cs typeface="Arial"/>
              <a:sym typeface="Arial"/>
            </a:endParaRPr>
          </a:p>
        </p:txBody>
      </p:sp>
      <p:sp>
        <p:nvSpPr>
          <p:cNvPr id="121" name="Google Shape;121;p17"/>
          <p:cNvSpPr txBox="1"/>
          <p:nvPr/>
        </p:nvSpPr>
        <p:spPr>
          <a:xfrm>
            <a:off x="359550" y="1047675"/>
            <a:ext cx="84249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2400" b="1">
                <a:solidFill>
                  <a:srgbClr val="102D69"/>
                </a:solidFill>
              </a:rPr>
              <a:t>Подробнее о TDA</a:t>
            </a:r>
            <a:endParaRPr sz="2400" b="1">
              <a:solidFill>
                <a:srgbClr val="102D69"/>
              </a:solidFill>
            </a:endParaRPr>
          </a:p>
        </p:txBody>
      </p:sp>
      <p:pic>
        <p:nvPicPr>
          <p:cNvPr id="122" name="Google Shape;122;p17"/>
          <p:cNvPicPr preferRelativeResize="0"/>
          <p:nvPr/>
        </p:nvPicPr>
        <p:blipFill>
          <a:blip r:embed="rId4">
            <a:alphaModFix/>
          </a:blip>
          <a:stretch>
            <a:fillRect/>
          </a:stretch>
        </p:blipFill>
        <p:spPr>
          <a:xfrm>
            <a:off x="369101" y="410213"/>
            <a:ext cx="334148" cy="315600"/>
          </a:xfrm>
          <a:prstGeom prst="rect">
            <a:avLst/>
          </a:prstGeom>
          <a:noFill/>
          <a:ln>
            <a:noFill/>
          </a:ln>
        </p:spPr>
      </p:pic>
      <p:pic>
        <p:nvPicPr>
          <p:cNvPr id="123" name="Google Shape;123;p17"/>
          <p:cNvPicPr preferRelativeResize="0"/>
          <p:nvPr/>
        </p:nvPicPr>
        <p:blipFill>
          <a:blip r:embed="rId5">
            <a:alphaModFix/>
          </a:blip>
          <a:stretch>
            <a:fillRect/>
          </a:stretch>
        </p:blipFill>
        <p:spPr>
          <a:xfrm>
            <a:off x="360125" y="1486287"/>
            <a:ext cx="4227775" cy="1193850"/>
          </a:xfrm>
          <a:prstGeom prst="rect">
            <a:avLst/>
          </a:prstGeom>
          <a:noFill/>
          <a:ln w="12700" cap="flat" cmpd="sng">
            <a:solidFill>
              <a:schemeClr val="lt1"/>
            </a:solidFill>
            <a:prstDash val="solid"/>
            <a:miter lim="8000"/>
            <a:headEnd type="none" w="sm" len="sm"/>
            <a:tailEnd type="none" w="sm" len="sm"/>
          </a:ln>
        </p:spPr>
      </p:pic>
      <p:sp>
        <p:nvSpPr>
          <p:cNvPr id="124" name="Google Shape;124;p17"/>
          <p:cNvSpPr txBox="1"/>
          <p:nvPr/>
        </p:nvSpPr>
        <p:spPr>
          <a:xfrm>
            <a:off x="4820275" y="1365850"/>
            <a:ext cx="2445300" cy="184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ru" sz="1600" b="1">
                <a:solidFill>
                  <a:schemeClr val="dk1"/>
                </a:solidFill>
              </a:rPr>
              <a:t>Симплициальный комплекс:</a:t>
            </a:r>
            <a:endParaRPr sz="16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sz="1600">
                <a:solidFill>
                  <a:schemeClr val="dk1"/>
                </a:solidFill>
              </a:rPr>
              <a:t>0-симплекс: a, b, c, d</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sz="1600">
                <a:solidFill>
                  <a:schemeClr val="dk1"/>
                </a:solidFill>
              </a:rPr>
              <a:t>1-симплекс: E, F, G, I, H</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sz="1600">
                <a:solidFill>
                  <a:schemeClr val="dk1"/>
                </a:solidFill>
              </a:rPr>
              <a:t>2-симплекс: abc, acd</a:t>
            </a:r>
            <a:endParaRPr sz="1600">
              <a:solidFill>
                <a:schemeClr val="dk1"/>
              </a:solidFill>
            </a:endParaRPr>
          </a:p>
          <a:p>
            <a:pPr marL="0" lvl="0" indent="0" algn="l" rtl="0">
              <a:lnSpc>
                <a:spcPct val="115000"/>
              </a:lnSpc>
              <a:spcBef>
                <a:spcPts val="0"/>
              </a:spcBef>
              <a:spcAft>
                <a:spcPts val="0"/>
              </a:spcAft>
              <a:buNone/>
            </a:pPr>
            <a:r>
              <a:rPr lang="ru" sz="1600">
                <a:solidFill>
                  <a:schemeClr val="dk1"/>
                </a:solidFill>
              </a:rPr>
              <a:t>Числа Бетти: 1, 2, 0, …</a:t>
            </a:r>
            <a:endParaRPr/>
          </a:p>
        </p:txBody>
      </p:sp>
      <p:pic>
        <p:nvPicPr>
          <p:cNvPr id="125" name="Google Shape;125;p17"/>
          <p:cNvPicPr preferRelativeResize="0"/>
          <p:nvPr/>
        </p:nvPicPr>
        <p:blipFill>
          <a:blip r:embed="rId6">
            <a:alphaModFix/>
          </a:blip>
          <a:stretch>
            <a:fillRect/>
          </a:stretch>
        </p:blipFill>
        <p:spPr>
          <a:xfrm>
            <a:off x="7265575" y="1286962"/>
            <a:ext cx="1601400" cy="2127888"/>
          </a:xfrm>
          <a:prstGeom prst="rect">
            <a:avLst/>
          </a:prstGeom>
          <a:noFill/>
          <a:ln>
            <a:noFill/>
          </a:ln>
        </p:spPr>
      </p:pic>
      <p:sp>
        <p:nvSpPr>
          <p:cNvPr id="126" name="Google Shape;126;p17"/>
          <p:cNvSpPr txBox="1"/>
          <p:nvPr/>
        </p:nvSpPr>
        <p:spPr>
          <a:xfrm>
            <a:off x="359550" y="2716900"/>
            <a:ext cx="3384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t>Правила:</a:t>
            </a:r>
            <a:br>
              <a:rPr lang="ru"/>
            </a:br>
            <a:endParaRPr/>
          </a:p>
          <a:p>
            <a:pPr marL="457200" lvl="0" indent="-317500" algn="l" rtl="0">
              <a:spcBef>
                <a:spcPts val="0"/>
              </a:spcBef>
              <a:spcAft>
                <a:spcPts val="0"/>
              </a:spcAft>
              <a:buSzPts val="1400"/>
              <a:buAutoNum type="arabicPeriod"/>
            </a:pPr>
            <a:r>
              <a:rPr lang="ru"/>
              <a:t>Все грани симплекса лежат внутри симплициального комплекса.</a:t>
            </a:r>
            <a:endParaRPr/>
          </a:p>
          <a:p>
            <a:pPr marL="457200" lvl="0" indent="-317500" algn="l" rtl="0">
              <a:spcBef>
                <a:spcPts val="0"/>
              </a:spcBef>
              <a:spcAft>
                <a:spcPts val="0"/>
              </a:spcAft>
              <a:buSzPts val="1400"/>
              <a:buAutoNum type="arabicPeriod"/>
            </a:pPr>
            <a:r>
              <a:rPr lang="ru"/>
              <a:t>Склеивание симплексов происходит по общим граням симплексов.</a:t>
            </a:r>
            <a:endParaRPr/>
          </a:p>
        </p:txBody>
      </p:sp>
      <p:pic>
        <p:nvPicPr>
          <p:cNvPr id="127" name="Google Shape;127;p17"/>
          <p:cNvPicPr preferRelativeResize="0"/>
          <p:nvPr/>
        </p:nvPicPr>
        <p:blipFill>
          <a:blip r:embed="rId7">
            <a:alphaModFix/>
          </a:blip>
          <a:stretch>
            <a:fillRect/>
          </a:stretch>
        </p:blipFill>
        <p:spPr>
          <a:xfrm>
            <a:off x="4571998" y="3765585"/>
            <a:ext cx="4374476" cy="793129"/>
          </a:xfrm>
          <a:prstGeom prst="rect">
            <a:avLst/>
          </a:prstGeom>
          <a:noFill/>
          <a:ln>
            <a:noFill/>
          </a:ln>
        </p:spPr>
      </p:pic>
      <p:sp>
        <p:nvSpPr>
          <p:cNvPr id="128" name="Google Shape;128;p17"/>
          <p:cNvSpPr txBox="1"/>
          <p:nvPr/>
        </p:nvSpPr>
        <p:spPr>
          <a:xfrm>
            <a:off x="5576638" y="4512050"/>
            <a:ext cx="236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b="1">
                <a:solidFill>
                  <a:srgbClr val="102D69"/>
                </a:solidFill>
              </a:rPr>
              <a:t>Пример фильтрации</a:t>
            </a:r>
            <a:endParaRPr b="1">
              <a:solidFill>
                <a:srgbClr val="102D6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8"/>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135" name="Google Shape;135;p18"/>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Clr>
                <a:srgbClr val="000000"/>
              </a:buClr>
              <a:buFont typeface="Arial"/>
              <a:buNone/>
            </a:pPr>
            <a:endParaRPr>
              <a:solidFill>
                <a:schemeClr val="lt1"/>
              </a:solidFill>
              <a:latin typeface="Calibri"/>
              <a:ea typeface="Calibri"/>
              <a:cs typeface="Calibri"/>
              <a:sym typeface="Calibri"/>
            </a:endParaRPr>
          </a:p>
        </p:txBody>
      </p:sp>
      <p:cxnSp>
        <p:nvCxnSpPr>
          <p:cNvPr id="136" name="Google Shape;136;p18"/>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137" name="Google Shape;137;p18"/>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138" name="Google Shape;138;p18"/>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139" name="Google Shape;139;p18"/>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140" name="Google Shape;140;p18"/>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5</a:t>
            </a:r>
            <a:endParaRPr sz="1500">
              <a:solidFill>
                <a:srgbClr val="102D69"/>
              </a:solidFill>
              <a:latin typeface="Arial"/>
              <a:ea typeface="Arial"/>
              <a:cs typeface="Arial"/>
              <a:sym typeface="Arial"/>
            </a:endParaRPr>
          </a:p>
        </p:txBody>
      </p:sp>
      <p:sp>
        <p:nvSpPr>
          <p:cNvPr id="141" name="Google Shape;141;p18"/>
          <p:cNvSpPr txBox="1"/>
          <p:nvPr/>
        </p:nvSpPr>
        <p:spPr>
          <a:xfrm>
            <a:off x="296875" y="909400"/>
            <a:ext cx="84249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2400" b="1">
                <a:solidFill>
                  <a:srgbClr val="102D69"/>
                </a:solidFill>
              </a:rPr>
              <a:t>Разложение по k-core</a:t>
            </a:r>
            <a:endParaRPr sz="2400" b="1">
              <a:solidFill>
                <a:srgbClr val="102D69"/>
              </a:solidFill>
            </a:endParaRPr>
          </a:p>
        </p:txBody>
      </p:sp>
      <p:pic>
        <p:nvPicPr>
          <p:cNvPr id="142" name="Google Shape;142;p18"/>
          <p:cNvPicPr preferRelativeResize="0"/>
          <p:nvPr/>
        </p:nvPicPr>
        <p:blipFill>
          <a:blip r:embed="rId4">
            <a:alphaModFix/>
          </a:blip>
          <a:stretch>
            <a:fillRect/>
          </a:stretch>
        </p:blipFill>
        <p:spPr>
          <a:xfrm>
            <a:off x="369101" y="410213"/>
            <a:ext cx="334148" cy="315600"/>
          </a:xfrm>
          <a:prstGeom prst="rect">
            <a:avLst/>
          </a:prstGeom>
          <a:noFill/>
          <a:ln>
            <a:noFill/>
          </a:ln>
        </p:spPr>
      </p:pic>
      <p:sp>
        <p:nvSpPr>
          <p:cNvPr id="143" name="Google Shape;143;p18"/>
          <p:cNvSpPr txBox="1"/>
          <p:nvPr/>
        </p:nvSpPr>
        <p:spPr>
          <a:xfrm>
            <a:off x="296875" y="1232875"/>
            <a:ext cx="8503200" cy="987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ru" sz="1700" b="1">
                <a:solidFill>
                  <a:schemeClr val="dk1"/>
                </a:solidFill>
              </a:rPr>
              <a:t>k-core (k-ядро) </a:t>
            </a:r>
            <a:r>
              <a:rPr lang="ru" sz="1700">
                <a:solidFill>
                  <a:schemeClr val="dk1"/>
                </a:solidFill>
              </a:rPr>
              <a:t>графа G – максимальный связный подграф G, в котором все вершины имеют степень по меньшей мере k. </a:t>
            </a:r>
            <a:endParaRPr sz="2300"/>
          </a:p>
        </p:txBody>
      </p:sp>
      <p:pic>
        <p:nvPicPr>
          <p:cNvPr id="144" name="Google Shape;144;p18"/>
          <p:cNvPicPr preferRelativeResize="0"/>
          <p:nvPr/>
        </p:nvPicPr>
        <p:blipFill>
          <a:blip r:embed="rId5">
            <a:alphaModFix/>
          </a:blip>
          <a:stretch>
            <a:fillRect/>
          </a:stretch>
        </p:blipFill>
        <p:spPr>
          <a:xfrm>
            <a:off x="6337963" y="2152475"/>
            <a:ext cx="2706437" cy="1748067"/>
          </a:xfrm>
          <a:prstGeom prst="rect">
            <a:avLst/>
          </a:prstGeom>
          <a:noFill/>
          <a:ln>
            <a:noFill/>
          </a:ln>
        </p:spPr>
      </p:pic>
      <p:pic>
        <p:nvPicPr>
          <p:cNvPr id="145" name="Google Shape;145;p18"/>
          <p:cNvPicPr preferRelativeResize="0"/>
          <p:nvPr/>
        </p:nvPicPr>
        <p:blipFill>
          <a:blip r:embed="rId6">
            <a:alphaModFix/>
          </a:blip>
          <a:stretch>
            <a:fillRect/>
          </a:stretch>
        </p:blipFill>
        <p:spPr>
          <a:xfrm>
            <a:off x="3333481" y="2152483"/>
            <a:ext cx="2706437" cy="1748067"/>
          </a:xfrm>
          <a:prstGeom prst="rect">
            <a:avLst/>
          </a:prstGeom>
          <a:noFill/>
          <a:ln>
            <a:noFill/>
          </a:ln>
        </p:spPr>
      </p:pic>
      <p:pic>
        <p:nvPicPr>
          <p:cNvPr id="146" name="Google Shape;146;p18"/>
          <p:cNvPicPr preferRelativeResize="0"/>
          <p:nvPr/>
        </p:nvPicPr>
        <p:blipFill>
          <a:blip r:embed="rId7">
            <a:alphaModFix/>
          </a:blip>
          <a:stretch>
            <a:fillRect/>
          </a:stretch>
        </p:blipFill>
        <p:spPr>
          <a:xfrm>
            <a:off x="329000" y="2152483"/>
            <a:ext cx="2706437" cy="1748061"/>
          </a:xfrm>
          <a:prstGeom prst="rect">
            <a:avLst/>
          </a:prstGeom>
          <a:noFill/>
          <a:ln>
            <a:noFill/>
          </a:ln>
        </p:spPr>
      </p:pic>
      <p:sp>
        <p:nvSpPr>
          <p:cNvPr id="147" name="Google Shape;147;p18"/>
          <p:cNvSpPr txBox="1"/>
          <p:nvPr/>
        </p:nvSpPr>
        <p:spPr>
          <a:xfrm>
            <a:off x="330150" y="3900550"/>
            <a:ext cx="2527800" cy="5016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ru" sz="1500" b="1">
                <a:solidFill>
                  <a:schemeClr val="dk1"/>
                </a:solidFill>
              </a:rPr>
              <a:t>1-core </a:t>
            </a:r>
            <a:endParaRPr sz="1500" b="1">
              <a:solidFill>
                <a:schemeClr val="dk1"/>
              </a:solidFill>
            </a:endParaRPr>
          </a:p>
        </p:txBody>
      </p:sp>
      <p:sp>
        <p:nvSpPr>
          <p:cNvPr id="148" name="Google Shape;148;p18"/>
          <p:cNvSpPr txBox="1"/>
          <p:nvPr/>
        </p:nvSpPr>
        <p:spPr>
          <a:xfrm>
            <a:off x="3312250" y="3900550"/>
            <a:ext cx="2748900" cy="5016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ru" sz="1500" b="1">
                <a:solidFill>
                  <a:schemeClr val="dk1"/>
                </a:solidFill>
              </a:rPr>
              <a:t>2-core </a:t>
            </a:r>
            <a:endParaRPr sz="1500" b="1">
              <a:solidFill>
                <a:schemeClr val="dk1"/>
              </a:solidFill>
            </a:endParaRPr>
          </a:p>
        </p:txBody>
      </p:sp>
      <p:sp>
        <p:nvSpPr>
          <p:cNvPr id="149" name="Google Shape;149;p18"/>
          <p:cNvSpPr txBox="1"/>
          <p:nvPr/>
        </p:nvSpPr>
        <p:spPr>
          <a:xfrm>
            <a:off x="6236699" y="3900550"/>
            <a:ext cx="2706300" cy="5016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ru" sz="1500" b="1">
                <a:solidFill>
                  <a:schemeClr val="dk1"/>
                </a:solidFill>
              </a:rPr>
              <a:t>3-core </a:t>
            </a:r>
            <a:endParaRPr sz="1500" b="1">
              <a:solidFill>
                <a:schemeClr val="dk1"/>
              </a:solidFill>
            </a:endParaRPr>
          </a:p>
        </p:txBody>
      </p:sp>
      <p:sp>
        <p:nvSpPr>
          <p:cNvPr id="150" name="Google Shape;150;p18"/>
          <p:cNvSpPr txBox="1"/>
          <p:nvPr/>
        </p:nvSpPr>
        <p:spPr>
          <a:xfrm>
            <a:off x="330138" y="4402150"/>
            <a:ext cx="2527800" cy="5016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ru" sz="1800" i="1">
                <a:solidFill>
                  <a:schemeClr val="dk1"/>
                </a:solidFill>
              </a:rPr>
              <a:t>k = 1, f(k) = 1</a:t>
            </a:r>
            <a:r>
              <a:rPr lang="ru" sz="1800" b="1">
                <a:solidFill>
                  <a:schemeClr val="dk1"/>
                </a:solidFill>
              </a:rPr>
              <a:t> </a:t>
            </a:r>
            <a:endParaRPr sz="1800" b="1">
              <a:solidFill>
                <a:schemeClr val="dk1"/>
              </a:solidFill>
            </a:endParaRPr>
          </a:p>
        </p:txBody>
      </p:sp>
      <p:sp>
        <p:nvSpPr>
          <p:cNvPr id="151" name="Google Shape;151;p18"/>
          <p:cNvSpPr txBox="1"/>
          <p:nvPr/>
        </p:nvSpPr>
        <p:spPr>
          <a:xfrm>
            <a:off x="3422788" y="4402150"/>
            <a:ext cx="2527800" cy="5016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ru" sz="1800" i="1">
                <a:solidFill>
                  <a:schemeClr val="dk1"/>
                </a:solidFill>
              </a:rPr>
              <a:t>k = 2, f(k) = 9/15</a:t>
            </a:r>
            <a:r>
              <a:rPr lang="ru" sz="1800" b="1">
                <a:solidFill>
                  <a:schemeClr val="dk1"/>
                </a:solidFill>
              </a:rPr>
              <a:t> </a:t>
            </a:r>
            <a:endParaRPr sz="1800" b="1">
              <a:solidFill>
                <a:schemeClr val="dk1"/>
              </a:solidFill>
            </a:endParaRPr>
          </a:p>
        </p:txBody>
      </p:sp>
      <p:sp>
        <p:nvSpPr>
          <p:cNvPr id="152" name="Google Shape;152;p18"/>
          <p:cNvSpPr txBox="1"/>
          <p:nvPr/>
        </p:nvSpPr>
        <p:spPr>
          <a:xfrm>
            <a:off x="6325938" y="4402150"/>
            <a:ext cx="2527800" cy="5016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ru" sz="1800" i="1">
                <a:solidFill>
                  <a:schemeClr val="dk1"/>
                </a:solidFill>
              </a:rPr>
              <a:t>k = 3, f(k) = 4/15</a:t>
            </a:r>
            <a:r>
              <a:rPr lang="ru" sz="1800" b="1">
                <a:solidFill>
                  <a:schemeClr val="dk1"/>
                </a:solidFill>
              </a:rPr>
              <a:t> </a:t>
            </a:r>
            <a:endParaRPr sz="1800"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9"/>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159" name="Google Shape;159;p19"/>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Clr>
                <a:srgbClr val="000000"/>
              </a:buClr>
              <a:buFont typeface="Arial"/>
              <a:buNone/>
            </a:pPr>
            <a:endParaRPr>
              <a:solidFill>
                <a:schemeClr val="lt1"/>
              </a:solidFill>
              <a:latin typeface="Calibri"/>
              <a:ea typeface="Calibri"/>
              <a:cs typeface="Calibri"/>
              <a:sym typeface="Calibri"/>
            </a:endParaRPr>
          </a:p>
        </p:txBody>
      </p:sp>
      <p:cxnSp>
        <p:nvCxnSpPr>
          <p:cNvPr id="160" name="Google Shape;160;p19"/>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161" name="Google Shape;161;p19"/>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162" name="Google Shape;162;p19"/>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163" name="Google Shape;163;p19"/>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164" name="Google Shape;164;p19"/>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6</a:t>
            </a:r>
            <a:endParaRPr sz="1500">
              <a:solidFill>
                <a:srgbClr val="102D69"/>
              </a:solidFill>
              <a:latin typeface="Arial"/>
              <a:ea typeface="Arial"/>
              <a:cs typeface="Arial"/>
              <a:sym typeface="Arial"/>
            </a:endParaRPr>
          </a:p>
        </p:txBody>
      </p:sp>
      <p:sp>
        <p:nvSpPr>
          <p:cNvPr id="165" name="Google Shape;165;p19"/>
          <p:cNvSpPr txBox="1"/>
          <p:nvPr/>
        </p:nvSpPr>
        <p:spPr>
          <a:xfrm>
            <a:off x="326875" y="2955725"/>
            <a:ext cx="84249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2400" b="1">
                <a:solidFill>
                  <a:srgbClr val="102D69"/>
                </a:solidFill>
              </a:rPr>
              <a:t>Рандомизация c сохранением степеней вершин</a:t>
            </a:r>
            <a:endParaRPr sz="2400" b="1">
              <a:solidFill>
                <a:srgbClr val="102D69"/>
              </a:solidFill>
            </a:endParaRPr>
          </a:p>
        </p:txBody>
      </p:sp>
      <p:pic>
        <p:nvPicPr>
          <p:cNvPr id="166" name="Google Shape;166;p19"/>
          <p:cNvPicPr preferRelativeResize="0"/>
          <p:nvPr/>
        </p:nvPicPr>
        <p:blipFill>
          <a:blip r:embed="rId4">
            <a:alphaModFix/>
          </a:blip>
          <a:stretch>
            <a:fillRect/>
          </a:stretch>
        </p:blipFill>
        <p:spPr>
          <a:xfrm>
            <a:off x="369101" y="410213"/>
            <a:ext cx="334148" cy="315600"/>
          </a:xfrm>
          <a:prstGeom prst="rect">
            <a:avLst/>
          </a:prstGeom>
          <a:noFill/>
          <a:ln>
            <a:noFill/>
          </a:ln>
        </p:spPr>
      </p:pic>
      <p:pic>
        <p:nvPicPr>
          <p:cNvPr id="167" name="Google Shape;167;p19"/>
          <p:cNvPicPr preferRelativeResize="0"/>
          <p:nvPr/>
        </p:nvPicPr>
        <p:blipFill>
          <a:blip r:embed="rId5">
            <a:alphaModFix/>
          </a:blip>
          <a:stretch>
            <a:fillRect/>
          </a:stretch>
        </p:blipFill>
        <p:spPr>
          <a:xfrm>
            <a:off x="316025" y="3642550"/>
            <a:ext cx="1774175" cy="1269575"/>
          </a:xfrm>
          <a:prstGeom prst="rect">
            <a:avLst/>
          </a:prstGeom>
          <a:noFill/>
          <a:ln>
            <a:noFill/>
          </a:ln>
        </p:spPr>
      </p:pic>
      <p:pic>
        <p:nvPicPr>
          <p:cNvPr id="168" name="Google Shape;168;p19"/>
          <p:cNvPicPr preferRelativeResize="0"/>
          <p:nvPr/>
        </p:nvPicPr>
        <p:blipFill>
          <a:blip r:embed="rId6">
            <a:alphaModFix/>
          </a:blip>
          <a:stretch>
            <a:fillRect/>
          </a:stretch>
        </p:blipFill>
        <p:spPr>
          <a:xfrm>
            <a:off x="2792388" y="3650513"/>
            <a:ext cx="1601400" cy="1269575"/>
          </a:xfrm>
          <a:prstGeom prst="rect">
            <a:avLst/>
          </a:prstGeom>
          <a:noFill/>
          <a:ln>
            <a:noFill/>
          </a:ln>
        </p:spPr>
      </p:pic>
      <p:pic>
        <p:nvPicPr>
          <p:cNvPr id="169" name="Google Shape;169;p19"/>
          <p:cNvPicPr preferRelativeResize="0"/>
          <p:nvPr/>
        </p:nvPicPr>
        <p:blipFill>
          <a:blip r:embed="rId7">
            <a:alphaModFix/>
          </a:blip>
          <a:stretch>
            <a:fillRect/>
          </a:stretch>
        </p:blipFill>
        <p:spPr>
          <a:xfrm>
            <a:off x="4803436" y="3708438"/>
            <a:ext cx="1717800" cy="1269575"/>
          </a:xfrm>
          <a:prstGeom prst="rect">
            <a:avLst/>
          </a:prstGeom>
          <a:noFill/>
          <a:ln>
            <a:noFill/>
          </a:ln>
        </p:spPr>
      </p:pic>
      <p:sp>
        <p:nvSpPr>
          <p:cNvPr id="170" name="Google Shape;170;p19"/>
          <p:cNvSpPr txBox="1"/>
          <p:nvPr/>
        </p:nvSpPr>
        <p:spPr>
          <a:xfrm>
            <a:off x="403075" y="3328800"/>
            <a:ext cx="7465800" cy="4014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ru" sz="1800">
                <a:solidFill>
                  <a:schemeClr val="dk1"/>
                </a:solidFill>
              </a:rPr>
              <a:t>Взвешенный граф: веса ребер сохраняются</a:t>
            </a:r>
            <a:endParaRPr sz="2400"/>
          </a:p>
        </p:txBody>
      </p:sp>
      <p:sp>
        <p:nvSpPr>
          <p:cNvPr id="171" name="Google Shape;171;p19"/>
          <p:cNvSpPr txBox="1"/>
          <p:nvPr/>
        </p:nvSpPr>
        <p:spPr>
          <a:xfrm>
            <a:off x="4298225" y="4084600"/>
            <a:ext cx="626400" cy="4014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ru" sz="1800">
                <a:solidFill>
                  <a:schemeClr val="dk1"/>
                </a:solidFill>
              </a:rPr>
              <a:t> или</a:t>
            </a:r>
            <a:endParaRPr sz="2400"/>
          </a:p>
        </p:txBody>
      </p:sp>
      <p:sp>
        <p:nvSpPr>
          <p:cNvPr id="172" name="Google Shape;172;p19"/>
          <p:cNvSpPr/>
          <p:nvPr/>
        </p:nvSpPr>
        <p:spPr>
          <a:xfrm>
            <a:off x="2165200" y="4084600"/>
            <a:ext cx="704700" cy="401400"/>
          </a:xfrm>
          <a:prstGeom prst="rightArrow">
            <a:avLst>
              <a:gd name="adj1" fmla="val 50000"/>
              <a:gd name="adj2" fmla="val 50000"/>
            </a:avLst>
          </a:prstGeom>
          <a:solidFill>
            <a:schemeClr val="lt1"/>
          </a:solidFill>
          <a:ln w="12700" cap="flat" cmpd="sng">
            <a:solidFill>
              <a:srgbClr val="31538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txBox="1"/>
          <p:nvPr/>
        </p:nvSpPr>
        <p:spPr>
          <a:xfrm>
            <a:off x="6700675" y="3737513"/>
            <a:ext cx="2127300" cy="121140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ru">
                <a:solidFill>
                  <a:schemeClr val="dk1"/>
                </a:solidFill>
              </a:rPr>
              <a:t>Условия: </a:t>
            </a:r>
            <a:endParaRPr>
              <a:solidFill>
                <a:schemeClr val="dk1"/>
              </a:solidFill>
            </a:endParaRPr>
          </a:p>
          <a:p>
            <a:pPr marL="0" lvl="0" indent="0" algn="l" rtl="0">
              <a:spcBef>
                <a:spcPts val="0"/>
              </a:spcBef>
              <a:spcAft>
                <a:spcPts val="0"/>
              </a:spcAft>
              <a:buClr>
                <a:schemeClr val="dk1"/>
              </a:buClr>
              <a:buSzPts val="1100"/>
              <a:buFont typeface="Arial"/>
              <a:buNone/>
            </a:pPr>
            <a:r>
              <a:rPr lang="ru">
                <a:solidFill>
                  <a:schemeClr val="dk1"/>
                </a:solidFill>
              </a:rPr>
              <a:t>1) нет петель;</a:t>
            </a:r>
            <a:endParaRPr>
              <a:solidFill>
                <a:schemeClr val="dk1"/>
              </a:solidFill>
            </a:endParaRPr>
          </a:p>
          <a:p>
            <a:pPr marL="0" lvl="0" indent="0" algn="l" rtl="0">
              <a:spcBef>
                <a:spcPts val="0"/>
              </a:spcBef>
              <a:spcAft>
                <a:spcPts val="0"/>
              </a:spcAft>
              <a:buClr>
                <a:schemeClr val="dk1"/>
              </a:buClr>
              <a:buSzPts val="1100"/>
              <a:buFont typeface="Arial"/>
              <a:buNone/>
            </a:pPr>
            <a:r>
              <a:rPr lang="ru">
                <a:solidFill>
                  <a:schemeClr val="dk1"/>
                </a:solidFill>
              </a:rPr>
              <a:t>2) нет мультиребер;</a:t>
            </a:r>
            <a:endParaRPr>
              <a:solidFill>
                <a:schemeClr val="dk1"/>
              </a:solidFill>
            </a:endParaRPr>
          </a:p>
          <a:p>
            <a:pPr marL="0" lvl="0" indent="0" algn="l" rtl="0">
              <a:spcBef>
                <a:spcPts val="0"/>
              </a:spcBef>
              <a:spcAft>
                <a:spcPts val="0"/>
              </a:spcAft>
              <a:buClr>
                <a:schemeClr val="dk1"/>
              </a:buClr>
              <a:buSzPts val="1100"/>
              <a:buFont typeface="Arial"/>
              <a:buNone/>
            </a:pPr>
            <a:r>
              <a:rPr lang="ru">
                <a:solidFill>
                  <a:schemeClr val="dk1"/>
                </a:solidFill>
              </a:rPr>
              <a:t>3) сохраняются степени вершин.</a:t>
            </a:r>
            <a:endParaRPr sz="1800">
              <a:solidFill>
                <a:schemeClr val="dk1"/>
              </a:solidFill>
            </a:endParaRPr>
          </a:p>
        </p:txBody>
      </p:sp>
      <p:sp>
        <p:nvSpPr>
          <p:cNvPr id="174" name="Google Shape;174;p19"/>
          <p:cNvSpPr txBox="1"/>
          <p:nvPr/>
        </p:nvSpPr>
        <p:spPr>
          <a:xfrm>
            <a:off x="316025" y="879925"/>
            <a:ext cx="84249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2400" b="1">
                <a:solidFill>
                  <a:srgbClr val="102D69"/>
                </a:solidFill>
              </a:rPr>
              <a:t>Удаление и добавление ребер</a:t>
            </a:r>
            <a:endParaRPr sz="2400" b="1">
              <a:solidFill>
                <a:srgbClr val="102D69"/>
              </a:solidFill>
            </a:endParaRPr>
          </a:p>
        </p:txBody>
      </p:sp>
      <p:pic>
        <p:nvPicPr>
          <p:cNvPr id="175" name="Google Shape;175;p19"/>
          <p:cNvPicPr preferRelativeResize="0"/>
          <p:nvPr/>
        </p:nvPicPr>
        <p:blipFill>
          <a:blip r:embed="rId8">
            <a:alphaModFix/>
          </a:blip>
          <a:stretch>
            <a:fillRect/>
          </a:stretch>
        </p:blipFill>
        <p:spPr>
          <a:xfrm>
            <a:off x="3604471" y="1438991"/>
            <a:ext cx="2013897" cy="1448384"/>
          </a:xfrm>
          <a:prstGeom prst="rect">
            <a:avLst/>
          </a:prstGeom>
          <a:noFill/>
          <a:ln>
            <a:noFill/>
          </a:ln>
        </p:spPr>
      </p:pic>
      <p:pic>
        <p:nvPicPr>
          <p:cNvPr id="176" name="Google Shape;176;p19"/>
          <p:cNvPicPr preferRelativeResize="0"/>
          <p:nvPr/>
        </p:nvPicPr>
        <p:blipFill>
          <a:blip r:embed="rId9">
            <a:alphaModFix/>
          </a:blip>
          <a:stretch>
            <a:fillRect/>
          </a:stretch>
        </p:blipFill>
        <p:spPr>
          <a:xfrm>
            <a:off x="229575" y="1438980"/>
            <a:ext cx="2013897" cy="1448384"/>
          </a:xfrm>
          <a:prstGeom prst="rect">
            <a:avLst/>
          </a:prstGeom>
          <a:noFill/>
          <a:ln>
            <a:noFill/>
          </a:ln>
        </p:spPr>
      </p:pic>
      <p:pic>
        <p:nvPicPr>
          <p:cNvPr id="177" name="Google Shape;177;p19"/>
          <p:cNvPicPr preferRelativeResize="0"/>
          <p:nvPr/>
        </p:nvPicPr>
        <p:blipFill>
          <a:blip r:embed="rId10">
            <a:alphaModFix/>
          </a:blip>
          <a:stretch>
            <a:fillRect/>
          </a:stretch>
        </p:blipFill>
        <p:spPr>
          <a:xfrm>
            <a:off x="6987578" y="1374475"/>
            <a:ext cx="2013897" cy="1448384"/>
          </a:xfrm>
          <a:prstGeom prst="rect">
            <a:avLst/>
          </a:prstGeom>
          <a:noFill/>
          <a:ln>
            <a:noFill/>
          </a:ln>
        </p:spPr>
      </p:pic>
      <p:sp>
        <p:nvSpPr>
          <p:cNvPr id="178" name="Google Shape;178;p19"/>
          <p:cNvSpPr/>
          <p:nvPr/>
        </p:nvSpPr>
        <p:spPr>
          <a:xfrm>
            <a:off x="5667999" y="2592525"/>
            <a:ext cx="1319700" cy="195000"/>
          </a:xfrm>
          <a:prstGeom prst="rightArrow">
            <a:avLst>
              <a:gd name="adj1" fmla="val 50000"/>
              <a:gd name="adj2" fmla="val 50000"/>
            </a:avLst>
          </a:prstGeom>
          <a:solidFill>
            <a:schemeClr val="lt1"/>
          </a:solidFill>
          <a:ln w="12700" cap="flat" cmpd="sng">
            <a:solidFill>
              <a:srgbClr val="31538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2235125" y="2596875"/>
            <a:ext cx="1319700" cy="186300"/>
          </a:xfrm>
          <a:prstGeom prst="leftArrow">
            <a:avLst>
              <a:gd name="adj1" fmla="val 50000"/>
              <a:gd name="adj2" fmla="val 50000"/>
            </a:avLst>
          </a:prstGeom>
          <a:solidFill>
            <a:schemeClr val="lt1"/>
          </a:solidFill>
          <a:ln w="12700" cap="flat" cmpd="sng">
            <a:solidFill>
              <a:srgbClr val="31538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txBox="1"/>
          <p:nvPr/>
        </p:nvSpPr>
        <p:spPr>
          <a:xfrm>
            <a:off x="2251484" y="1380728"/>
            <a:ext cx="1413900" cy="1096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ru">
                <a:solidFill>
                  <a:schemeClr val="dk1"/>
                </a:solidFill>
                <a:highlight>
                  <a:schemeClr val="lt1"/>
                </a:highlight>
              </a:rPr>
              <a:t>удалено 2 случайных ребра</a:t>
            </a:r>
            <a:endParaRPr>
              <a:solidFill>
                <a:schemeClr val="dk1"/>
              </a:solidFill>
              <a:highlight>
                <a:schemeClr val="lt1"/>
              </a:highlight>
            </a:endParaRPr>
          </a:p>
        </p:txBody>
      </p:sp>
      <p:sp>
        <p:nvSpPr>
          <p:cNvPr id="181" name="Google Shape;181;p19"/>
          <p:cNvSpPr txBox="1"/>
          <p:nvPr/>
        </p:nvSpPr>
        <p:spPr>
          <a:xfrm>
            <a:off x="5618375" y="1331650"/>
            <a:ext cx="1413900" cy="109650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ru">
                <a:solidFill>
                  <a:schemeClr val="dk1"/>
                </a:solidFill>
                <a:highlight>
                  <a:schemeClr val="lt1"/>
                </a:highlight>
              </a:rPr>
              <a:t>добавлено 2 случайных</a:t>
            </a:r>
            <a:br>
              <a:rPr lang="ru">
                <a:solidFill>
                  <a:schemeClr val="dk1"/>
                </a:solidFill>
                <a:highlight>
                  <a:schemeClr val="lt1"/>
                </a:highlight>
              </a:rPr>
            </a:br>
            <a:r>
              <a:rPr lang="ru">
                <a:solidFill>
                  <a:schemeClr val="dk1"/>
                </a:solidFill>
                <a:highlight>
                  <a:schemeClr val="lt1"/>
                </a:highlight>
              </a:rPr>
              <a:t>ребра с определенным весом</a:t>
            </a:r>
            <a:endParaRPr>
              <a:solidFill>
                <a:schemeClr val="dk1"/>
              </a:solidFill>
              <a:highlight>
                <a:schemeClr val="lt1"/>
              </a:highlight>
            </a:endParaRPr>
          </a:p>
        </p:txBody>
      </p:sp>
      <p:pic>
        <p:nvPicPr>
          <p:cNvPr id="182" name="Google Shape;182;p19"/>
          <p:cNvPicPr preferRelativeResize="0"/>
          <p:nvPr/>
        </p:nvPicPr>
        <p:blipFill>
          <a:blip r:embed="rId11">
            <a:alphaModFix/>
          </a:blip>
          <a:stretch>
            <a:fillRect/>
          </a:stretch>
        </p:blipFill>
        <p:spPr>
          <a:xfrm>
            <a:off x="884174" y="3824299"/>
            <a:ext cx="704700" cy="215488"/>
          </a:xfrm>
          <a:prstGeom prst="rect">
            <a:avLst/>
          </a:prstGeom>
          <a:noFill/>
          <a:ln>
            <a:noFill/>
          </a:ln>
        </p:spPr>
      </p:pic>
      <p:pic>
        <p:nvPicPr>
          <p:cNvPr id="183" name="Google Shape;183;p19"/>
          <p:cNvPicPr preferRelativeResize="0"/>
          <p:nvPr/>
        </p:nvPicPr>
        <p:blipFill>
          <a:blip r:embed="rId12">
            <a:alphaModFix/>
          </a:blip>
          <a:stretch>
            <a:fillRect/>
          </a:stretch>
        </p:blipFill>
        <p:spPr>
          <a:xfrm>
            <a:off x="947745" y="4469750"/>
            <a:ext cx="704700" cy="236779"/>
          </a:xfrm>
          <a:prstGeom prst="rect">
            <a:avLst/>
          </a:prstGeom>
          <a:noFill/>
          <a:ln>
            <a:noFill/>
          </a:ln>
        </p:spPr>
      </p:pic>
      <p:pic>
        <p:nvPicPr>
          <p:cNvPr id="184" name="Google Shape;184;p19"/>
          <p:cNvPicPr preferRelativeResize="0"/>
          <p:nvPr/>
        </p:nvPicPr>
        <p:blipFill>
          <a:blip r:embed="rId13">
            <a:alphaModFix/>
          </a:blip>
          <a:stretch>
            <a:fillRect/>
          </a:stretch>
        </p:blipFill>
        <p:spPr>
          <a:xfrm>
            <a:off x="3219250" y="3708450"/>
            <a:ext cx="747710" cy="236775"/>
          </a:xfrm>
          <a:prstGeom prst="rect">
            <a:avLst/>
          </a:prstGeom>
          <a:noFill/>
          <a:ln>
            <a:noFill/>
          </a:ln>
        </p:spPr>
      </p:pic>
      <p:pic>
        <p:nvPicPr>
          <p:cNvPr id="185" name="Google Shape;185;p19"/>
          <p:cNvPicPr preferRelativeResize="0"/>
          <p:nvPr/>
        </p:nvPicPr>
        <p:blipFill>
          <a:blip r:embed="rId14">
            <a:alphaModFix/>
          </a:blip>
          <a:stretch>
            <a:fillRect/>
          </a:stretch>
        </p:blipFill>
        <p:spPr>
          <a:xfrm>
            <a:off x="3295650" y="4691475"/>
            <a:ext cx="771174" cy="215475"/>
          </a:xfrm>
          <a:prstGeom prst="rect">
            <a:avLst/>
          </a:prstGeom>
          <a:noFill/>
          <a:ln>
            <a:noFill/>
          </a:ln>
        </p:spPr>
      </p:pic>
      <p:pic>
        <p:nvPicPr>
          <p:cNvPr id="186" name="Google Shape;186;p19"/>
          <p:cNvPicPr preferRelativeResize="0"/>
          <p:nvPr/>
        </p:nvPicPr>
        <p:blipFill>
          <a:blip r:embed="rId15">
            <a:alphaModFix/>
          </a:blip>
          <a:stretch>
            <a:fillRect/>
          </a:stretch>
        </p:blipFill>
        <p:spPr>
          <a:xfrm>
            <a:off x="5095996" y="3945225"/>
            <a:ext cx="787277" cy="236775"/>
          </a:xfrm>
          <a:prstGeom prst="rect">
            <a:avLst/>
          </a:prstGeom>
          <a:noFill/>
          <a:ln>
            <a:noFill/>
          </a:ln>
        </p:spPr>
      </p:pic>
      <p:pic>
        <p:nvPicPr>
          <p:cNvPr id="187" name="Google Shape;187;p19"/>
          <p:cNvPicPr preferRelativeResize="0"/>
          <p:nvPr/>
        </p:nvPicPr>
        <p:blipFill>
          <a:blip r:embed="rId16">
            <a:alphaModFix/>
          </a:blip>
          <a:stretch>
            <a:fillRect/>
          </a:stretch>
        </p:blipFill>
        <p:spPr>
          <a:xfrm>
            <a:off x="5533750" y="4483538"/>
            <a:ext cx="704700" cy="2092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0"/>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376" name="Google Shape;376;p30"/>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cxnSp>
        <p:nvCxnSpPr>
          <p:cNvPr id="377" name="Google Shape;377;p30"/>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378" name="Google Shape;378;p30"/>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379" name="Google Shape;379;p30"/>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380" name="Google Shape;380;p30"/>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381" name="Google Shape;381;p30"/>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17</a:t>
            </a:r>
            <a:endParaRPr sz="1500">
              <a:solidFill>
                <a:srgbClr val="102D69"/>
              </a:solidFill>
              <a:latin typeface="Arial"/>
              <a:ea typeface="Arial"/>
              <a:cs typeface="Arial"/>
              <a:sym typeface="Arial"/>
            </a:endParaRPr>
          </a:p>
        </p:txBody>
      </p:sp>
      <p:sp>
        <p:nvSpPr>
          <p:cNvPr id="382" name="Google Shape;382;p30"/>
          <p:cNvSpPr txBox="1"/>
          <p:nvPr/>
        </p:nvSpPr>
        <p:spPr>
          <a:xfrm>
            <a:off x="359550" y="1973975"/>
            <a:ext cx="8424900" cy="684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4000" b="1">
                <a:solidFill>
                  <a:srgbClr val="102D69"/>
                </a:solidFill>
              </a:rPr>
              <a:t>Семантические сети</a:t>
            </a:r>
            <a:endParaRPr sz="4000" b="1">
              <a:solidFill>
                <a:srgbClr val="102D69"/>
              </a:solidFill>
            </a:endParaRPr>
          </a:p>
        </p:txBody>
      </p:sp>
      <p:pic>
        <p:nvPicPr>
          <p:cNvPr id="383" name="Google Shape;383;p30"/>
          <p:cNvPicPr preferRelativeResize="0"/>
          <p:nvPr/>
        </p:nvPicPr>
        <p:blipFill>
          <a:blip r:embed="rId4">
            <a:alphaModFix/>
          </a:blip>
          <a:stretch>
            <a:fillRect/>
          </a:stretch>
        </p:blipFill>
        <p:spPr>
          <a:xfrm>
            <a:off x="369101" y="410213"/>
            <a:ext cx="334148" cy="31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1"/>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390" name="Google Shape;390;p31"/>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r>
              <a:rPr lang="ru">
                <a:solidFill>
                  <a:schemeClr val="lt1"/>
                </a:solidFill>
                <a:latin typeface="Calibri"/>
                <a:ea typeface="Calibri"/>
                <a:cs typeface="Calibri"/>
                <a:sym typeface="Calibri"/>
              </a:rPr>
              <a:t>ывv</a:t>
            </a:r>
            <a:endParaRPr>
              <a:solidFill>
                <a:schemeClr val="lt1"/>
              </a:solidFill>
              <a:latin typeface="Calibri"/>
              <a:ea typeface="Calibri"/>
              <a:cs typeface="Calibri"/>
              <a:sym typeface="Calibri"/>
            </a:endParaRPr>
          </a:p>
        </p:txBody>
      </p:sp>
      <p:cxnSp>
        <p:nvCxnSpPr>
          <p:cNvPr id="391" name="Google Shape;391;p31"/>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392" name="Google Shape;392;p31"/>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393" name="Google Shape;393;p31"/>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394" name="Google Shape;394;p31"/>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395" name="Google Shape;395;p31"/>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18</a:t>
            </a:r>
            <a:endParaRPr sz="1500">
              <a:solidFill>
                <a:srgbClr val="102D69"/>
              </a:solidFill>
              <a:latin typeface="Arial"/>
              <a:ea typeface="Arial"/>
              <a:cs typeface="Arial"/>
              <a:sym typeface="Arial"/>
            </a:endParaRPr>
          </a:p>
        </p:txBody>
      </p:sp>
      <p:sp>
        <p:nvSpPr>
          <p:cNvPr id="396" name="Google Shape;396;p31"/>
          <p:cNvSpPr txBox="1"/>
          <p:nvPr/>
        </p:nvSpPr>
        <p:spPr>
          <a:xfrm>
            <a:off x="359550" y="892013"/>
            <a:ext cx="8424900" cy="4386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ru" sz="2400" b="1">
                <a:solidFill>
                  <a:srgbClr val="102D69"/>
                </a:solidFill>
              </a:rPr>
              <a:t>Описание данных</a:t>
            </a:r>
            <a:endParaRPr sz="2400" b="1">
              <a:solidFill>
                <a:srgbClr val="102D69"/>
              </a:solidFill>
            </a:endParaRPr>
          </a:p>
        </p:txBody>
      </p:sp>
      <p:pic>
        <p:nvPicPr>
          <p:cNvPr id="397" name="Google Shape;397;p31"/>
          <p:cNvPicPr preferRelativeResize="0"/>
          <p:nvPr/>
        </p:nvPicPr>
        <p:blipFill>
          <a:blip r:embed="rId4">
            <a:alphaModFix/>
          </a:blip>
          <a:stretch>
            <a:fillRect/>
          </a:stretch>
        </p:blipFill>
        <p:spPr>
          <a:xfrm>
            <a:off x="369101" y="410213"/>
            <a:ext cx="334148" cy="315600"/>
          </a:xfrm>
          <a:prstGeom prst="rect">
            <a:avLst/>
          </a:prstGeom>
          <a:noFill/>
          <a:ln>
            <a:noFill/>
          </a:ln>
        </p:spPr>
      </p:pic>
      <p:pic>
        <p:nvPicPr>
          <p:cNvPr id="398" name="Google Shape;398;p31"/>
          <p:cNvPicPr preferRelativeResize="0"/>
          <p:nvPr/>
        </p:nvPicPr>
        <p:blipFill>
          <a:blip r:embed="rId5">
            <a:alphaModFix/>
          </a:blip>
          <a:stretch>
            <a:fillRect/>
          </a:stretch>
        </p:blipFill>
        <p:spPr>
          <a:xfrm>
            <a:off x="3641913" y="2514725"/>
            <a:ext cx="3471675" cy="2366650"/>
          </a:xfrm>
          <a:prstGeom prst="rect">
            <a:avLst/>
          </a:prstGeom>
          <a:noFill/>
          <a:ln w="12700" cap="flat" cmpd="sng">
            <a:solidFill>
              <a:schemeClr val="lt1"/>
            </a:solidFill>
            <a:prstDash val="solid"/>
            <a:miter lim="8000"/>
            <a:headEnd type="none" w="sm" len="sm"/>
            <a:tailEnd type="none" w="sm" len="sm"/>
          </a:ln>
        </p:spPr>
      </p:pic>
      <p:pic>
        <p:nvPicPr>
          <p:cNvPr id="399" name="Google Shape;399;p31"/>
          <p:cNvPicPr preferRelativeResize="0"/>
          <p:nvPr/>
        </p:nvPicPr>
        <p:blipFill>
          <a:blip r:embed="rId6">
            <a:alphaModFix/>
          </a:blip>
          <a:stretch>
            <a:fillRect/>
          </a:stretch>
        </p:blipFill>
        <p:spPr>
          <a:xfrm>
            <a:off x="216076" y="2571750"/>
            <a:ext cx="3425850" cy="2366650"/>
          </a:xfrm>
          <a:prstGeom prst="rect">
            <a:avLst/>
          </a:prstGeom>
          <a:noFill/>
          <a:ln>
            <a:noFill/>
          </a:ln>
        </p:spPr>
      </p:pic>
      <p:sp>
        <p:nvSpPr>
          <p:cNvPr id="400" name="Google Shape;400;p31"/>
          <p:cNvSpPr txBox="1"/>
          <p:nvPr/>
        </p:nvSpPr>
        <p:spPr>
          <a:xfrm>
            <a:off x="455575" y="1330625"/>
            <a:ext cx="3289800" cy="9048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rPr>
              <a:t>Взвешенный направленный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граф на 5019 вершин и 63625 ребра</a:t>
            </a:r>
            <a:endParaRPr/>
          </a:p>
        </p:txBody>
      </p:sp>
      <p:pic>
        <p:nvPicPr>
          <p:cNvPr id="401" name="Google Shape;401;p31"/>
          <p:cNvPicPr preferRelativeResize="0"/>
          <p:nvPr/>
        </p:nvPicPr>
        <p:blipFill>
          <a:blip r:embed="rId7">
            <a:alphaModFix/>
          </a:blip>
          <a:stretch>
            <a:fillRect/>
          </a:stretch>
        </p:blipFill>
        <p:spPr>
          <a:xfrm>
            <a:off x="3868821" y="1567475"/>
            <a:ext cx="1231200" cy="431100"/>
          </a:xfrm>
          <a:prstGeom prst="rect">
            <a:avLst/>
          </a:prstGeom>
          <a:noFill/>
          <a:ln w="12700" cap="flat" cmpd="sng">
            <a:solidFill>
              <a:schemeClr val="lt1"/>
            </a:solidFill>
            <a:prstDash val="solid"/>
            <a:miter lim="8000"/>
            <a:headEnd type="none" w="sm" len="sm"/>
            <a:tailEnd type="none" w="sm" len="sm"/>
          </a:ln>
        </p:spPr>
      </p:pic>
      <p:sp>
        <p:nvSpPr>
          <p:cNvPr id="402" name="Google Shape;402;p31"/>
          <p:cNvSpPr txBox="1"/>
          <p:nvPr/>
        </p:nvSpPr>
        <p:spPr>
          <a:xfrm>
            <a:off x="5223475" y="1342625"/>
            <a:ext cx="3643500" cy="8808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rPr>
              <a:t>Взвешенный </a:t>
            </a:r>
            <a:r>
              <a:rPr lang="ru" b="1">
                <a:solidFill>
                  <a:schemeClr val="dk1"/>
                </a:solidFill>
              </a:rPr>
              <a:t>не</a:t>
            </a:r>
            <a:r>
              <a:rPr lang="ru">
                <a:solidFill>
                  <a:schemeClr val="dk1"/>
                </a:solidFill>
              </a:rPr>
              <a:t>направленный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граф на 5019 вершин и 55242 ребра</a:t>
            </a:r>
            <a:endParaRPr/>
          </a:p>
        </p:txBody>
      </p:sp>
      <p:sp>
        <p:nvSpPr>
          <p:cNvPr id="403" name="Google Shape;403;p31"/>
          <p:cNvSpPr txBox="1"/>
          <p:nvPr/>
        </p:nvSpPr>
        <p:spPr>
          <a:xfrm>
            <a:off x="731700" y="2235425"/>
            <a:ext cx="2394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600">
                <a:solidFill>
                  <a:srgbClr val="102D69"/>
                </a:solidFill>
              </a:rPr>
              <a:t>Распределение весов</a:t>
            </a:r>
            <a:endParaRPr sz="1500">
              <a:solidFill>
                <a:srgbClr val="102D69"/>
              </a:solidFill>
            </a:endParaRPr>
          </a:p>
        </p:txBody>
      </p:sp>
      <p:sp>
        <p:nvSpPr>
          <p:cNvPr id="404" name="Google Shape;404;p31"/>
          <p:cNvSpPr txBox="1"/>
          <p:nvPr/>
        </p:nvSpPr>
        <p:spPr>
          <a:xfrm>
            <a:off x="4526075" y="2235425"/>
            <a:ext cx="3099300" cy="7473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ru" sz="1700">
                <a:solidFill>
                  <a:srgbClr val="102D69"/>
                </a:solidFill>
              </a:rPr>
              <a:t>Пример из сети свободных ассоциаций</a:t>
            </a:r>
            <a:endParaRPr sz="1700">
              <a:solidFill>
                <a:srgbClr val="102D69"/>
              </a:solidFill>
            </a:endParaRPr>
          </a:p>
        </p:txBody>
      </p:sp>
      <p:sp>
        <p:nvSpPr>
          <p:cNvPr id="405" name="Google Shape;405;p31"/>
          <p:cNvSpPr txBox="1"/>
          <p:nvPr/>
        </p:nvSpPr>
        <p:spPr>
          <a:xfrm>
            <a:off x="6656975" y="2962325"/>
            <a:ext cx="2441100" cy="178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300" b="1">
                <a:solidFill>
                  <a:srgbClr val="102D69"/>
                </a:solidFill>
              </a:rPr>
              <a:t>вершина</a:t>
            </a:r>
            <a:r>
              <a:rPr lang="ru" sz="1300"/>
              <a:t> - слово</a:t>
            </a:r>
            <a:endParaRPr sz="1300"/>
          </a:p>
          <a:p>
            <a:pPr marL="0" lvl="0" indent="0" algn="ctr" rtl="0">
              <a:spcBef>
                <a:spcPts val="0"/>
              </a:spcBef>
              <a:spcAft>
                <a:spcPts val="0"/>
              </a:spcAft>
              <a:buNone/>
            </a:pPr>
            <a:endParaRPr sz="1300"/>
          </a:p>
          <a:p>
            <a:pPr marL="0" lvl="0" indent="0" algn="ctr" rtl="0">
              <a:spcBef>
                <a:spcPts val="0"/>
              </a:spcBef>
              <a:spcAft>
                <a:spcPts val="0"/>
              </a:spcAft>
              <a:buNone/>
            </a:pPr>
            <a:r>
              <a:rPr lang="ru" sz="1300" b="1">
                <a:solidFill>
                  <a:srgbClr val="102D69"/>
                </a:solidFill>
              </a:rPr>
              <a:t>ребро</a:t>
            </a:r>
            <a:r>
              <a:rPr lang="ru" sz="1300"/>
              <a:t> - возникновение ассоциации</a:t>
            </a:r>
            <a:endParaRPr sz="1300"/>
          </a:p>
          <a:p>
            <a:pPr marL="0" lvl="0" indent="0" algn="ctr" rtl="0">
              <a:spcBef>
                <a:spcPts val="0"/>
              </a:spcBef>
              <a:spcAft>
                <a:spcPts val="0"/>
              </a:spcAft>
              <a:buNone/>
            </a:pPr>
            <a:endParaRPr sz="1300"/>
          </a:p>
          <a:p>
            <a:pPr marL="0" lvl="0" indent="0" algn="ctr" rtl="0">
              <a:spcBef>
                <a:spcPts val="0"/>
              </a:spcBef>
              <a:spcAft>
                <a:spcPts val="0"/>
              </a:spcAft>
              <a:buNone/>
            </a:pPr>
            <a:r>
              <a:rPr lang="ru" sz="1300" b="1">
                <a:solidFill>
                  <a:srgbClr val="102D69"/>
                </a:solidFill>
              </a:rPr>
              <a:t>вес ребра</a:t>
            </a:r>
            <a:r>
              <a:rPr lang="ru" sz="1300"/>
              <a:t> - </a:t>
            </a:r>
            <a:r>
              <a:rPr lang="ru" sz="1300">
                <a:solidFill>
                  <a:schemeClr val="dk1"/>
                </a:solidFill>
              </a:rPr>
              <a:t>доля респондентов, у которых возникала такая ассоциация</a:t>
            </a:r>
            <a:endParaRPr sz="1300"/>
          </a:p>
        </p:txBody>
      </p:sp>
      <p:pic>
        <p:nvPicPr>
          <p:cNvPr id="406" name="Google Shape;406;p31"/>
          <p:cNvPicPr preferRelativeResize="0"/>
          <p:nvPr/>
        </p:nvPicPr>
        <p:blipFill>
          <a:blip r:embed="rId8">
            <a:alphaModFix/>
          </a:blip>
          <a:stretch>
            <a:fillRect/>
          </a:stretch>
        </p:blipFill>
        <p:spPr>
          <a:xfrm>
            <a:off x="3641925" y="1105050"/>
            <a:ext cx="1458109" cy="542800"/>
          </a:xfrm>
          <a:prstGeom prst="rect">
            <a:avLst/>
          </a:prstGeom>
          <a:noFill/>
          <a:ln>
            <a:noFill/>
          </a:ln>
        </p:spPr>
      </p:pic>
      <p:pic>
        <p:nvPicPr>
          <p:cNvPr id="407" name="Google Shape;407;p31"/>
          <p:cNvPicPr preferRelativeResize="0"/>
          <p:nvPr/>
        </p:nvPicPr>
        <p:blipFill>
          <a:blip r:embed="rId9">
            <a:alphaModFix/>
          </a:blip>
          <a:stretch>
            <a:fillRect/>
          </a:stretch>
        </p:blipFill>
        <p:spPr>
          <a:xfrm>
            <a:off x="5223475" y="3657600"/>
            <a:ext cx="286750" cy="119075"/>
          </a:xfrm>
          <a:prstGeom prst="rect">
            <a:avLst/>
          </a:prstGeom>
          <a:noFill/>
          <a:ln>
            <a:noFill/>
          </a:ln>
        </p:spPr>
      </p:pic>
      <p:sp>
        <p:nvSpPr>
          <p:cNvPr id="408" name="Google Shape;408;p31"/>
          <p:cNvSpPr/>
          <p:nvPr/>
        </p:nvSpPr>
        <p:spPr>
          <a:xfrm rot="5400000">
            <a:off x="1166496" y="4310648"/>
            <a:ext cx="153900" cy="1196400"/>
          </a:xfrm>
          <a:prstGeom prst="rightBrace">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32"/>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415" name="Google Shape;415;p32"/>
          <p:cNvSpPr/>
          <p:nvPr/>
        </p:nvSpPr>
        <p:spPr>
          <a:xfrm>
            <a:off x="99611" y="95849"/>
            <a:ext cx="8944800" cy="49518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81000" tIns="34275" rIns="68575" bIns="34275" anchor="ctr" anchorCtr="0">
            <a:noAutofit/>
          </a:bodyPr>
          <a:lstStyle/>
          <a:p>
            <a:pPr marL="0" marR="0" lvl="0" indent="0" algn="ctr" rtl="0">
              <a:spcBef>
                <a:spcPts val="0"/>
              </a:spcBef>
              <a:spcAft>
                <a:spcPts val="0"/>
              </a:spcAft>
              <a:buNone/>
            </a:pPr>
            <a:r>
              <a:rPr lang="ru">
                <a:solidFill>
                  <a:schemeClr val="lt1"/>
                </a:solidFill>
                <a:latin typeface="Calibri"/>
                <a:ea typeface="Calibri"/>
                <a:cs typeface="Calibri"/>
                <a:sym typeface="Calibri"/>
              </a:rPr>
              <a:t>ыв</a:t>
            </a:r>
            <a:endParaRPr>
              <a:solidFill>
                <a:schemeClr val="lt1"/>
              </a:solidFill>
              <a:latin typeface="Calibri"/>
              <a:ea typeface="Calibri"/>
              <a:cs typeface="Calibri"/>
              <a:sym typeface="Calibri"/>
            </a:endParaRPr>
          </a:p>
        </p:txBody>
      </p:sp>
      <p:cxnSp>
        <p:nvCxnSpPr>
          <p:cNvPr id="416" name="Google Shape;416;p32"/>
          <p:cNvCxnSpPr/>
          <p:nvPr/>
        </p:nvCxnSpPr>
        <p:spPr>
          <a:xfrm>
            <a:off x="2474014" y="348272"/>
            <a:ext cx="0" cy="439500"/>
          </a:xfrm>
          <a:prstGeom prst="straightConnector1">
            <a:avLst/>
          </a:prstGeom>
          <a:noFill/>
          <a:ln w="12700" cap="flat" cmpd="sng">
            <a:solidFill>
              <a:srgbClr val="102D69"/>
            </a:solidFill>
            <a:prstDash val="solid"/>
            <a:miter lim="800000"/>
            <a:headEnd type="none" w="sm" len="sm"/>
            <a:tailEnd type="none" w="sm" len="sm"/>
          </a:ln>
        </p:spPr>
      </p:cxnSp>
      <p:cxnSp>
        <p:nvCxnSpPr>
          <p:cNvPr id="417" name="Google Shape;417;p32"/>
          <p:cNvCxnSpPr/>
          <p:nvPr/>
        </p:nvCxnSpPr>
        <p:spPr>
          <a:xfrm>
            <a:off x="8317411" y="348272"/>
            <a:ext cx="0" cy="439500"/>
          </a:xfrm>
          <a:prstGeom prst="straightConnector1">
            <a:avLst/>
          </a:prstGeom>
          <a:noFill/>
          <a:ln w="12700" cap="flat" cmpd="sng">
            <a:solidFill>
              <a:srgbClr val="102D69"/>
            </a:solidFill>
            <a:prstDash val="solid"/>
            <a:miter lim="800000"/>
            <a:headEnd type="none" w="sm" len="sm"/>
            <a:tailEnd type="none" w="sm" len="sm"/>
          </a:ln>
        </p:spPr>
      </p:cxnSp>
      <p:sp>
        <p:nvSpPr>
          <p:cNvPr id="418" name="Google Shape;418;p32"/>
          <p:cNvSpPr txBox="1"/>
          <p:nvPr/>
        </p:nvSpPr>
        <p:spPr>
          <a:xfrm>
            <a:off x="793350" y="372975"/>
            <a:ext cx="1601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Московский институт </a:t>
            </a:r>
            <a:br>
              <a:rPr lang="ru" sz="800">
                <a:solidFill>
                  <a:schemeClr val="dk1"/>
                </a:solidFill>
              </a:rPr>
            </a:br>
            <a:r>
              <a:rPr lang="ru" sz="800">
                <a:solidFill>
                  <a:schemeClr val="dk1"/>
                </a:solidFill>
              </a:rPr>
              <a:t>электроники и математики </a:t>
            </a:r>
            <a:br>
              <a:rPr lang="ru" sz="800">
                <a:solidFill>
                  <a:schemeClr val="dk1"/>
                </a:solidFill>
              </a:rPr>
            </a:br>
            <a:r>
              <a:rPr lang="ru" sz="800">
                <a:solidFill>
                  <a:schemeClr val="dk1"/>
                </a:solidFill>
              </a:rPr>
              <a:t>имени А. Н. Тихонова</a:t>
            </a:r>
            <a:endParaRPr sz="800">
              <a:solidFill>
                <a:schemeClr val="dk1"/>
              </a:solidFill>
            </a:endParaRPr>
          </a:p>
        </p:txBody>
      </p:sp>
      <p:sp>
        <p:nvSpPr>
          <p:cNvPr id="419" name="Google Shape;419;p32"/>
          <p:cNvSpPr txBox="1"/>
          <p:nvPr/>
        </p:nvSpPr>
        <p:spPr>
          <a:xfrm>
            <a:off x="2524225" y="372975"/>
            <a:ext cx="1954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ru" sz="800">
                <a:solidFill>
                  <a:schemeClr val="dk1"/>
                </a:solidFill>
              </a:rPr>
              <a:t>Топологический анализ данных в исследовании сложных сетей</a:t>
            </a:r>
            <a:endParaRPr sz="800">
              <a:solidFill>
                <a:schemeClr val="dk1"/>
              </a:solidFill>
            </a:endParaRPr>
          </a:p>
        </p:txBody>
      </p:sp>
      <p:sp>
        <p:nvSpPr>
          <p:cNvPr id="420" name="Google Shape;420;p32"/>
          <p:cNvSpPr txBox="1"/>
          <p:nvPr/>
        </p:nvSpPr>
        <p:spPr>
          <a:xfrm>
            <a:off x="8362982" y="372986"/>
            <a:ext cx="504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ru" sz="1500">
                <a:solidFill>
                  <a:srgbClr val="102D69"/>
                </a:solidFill>
              </a:rPr>
              <a:t>19</a:t>
            </a:r>
            <a:endParaRPr sz="1500">
              <a:solidFill>
                <a:srgbClr val="102D69"/>
              </a:solidFill>
              <a:latin typeface="Arial"/>
              <a:ea typeface="Arial"/>
              <a:cs typeface="Arial"/>
              <a:sym typeface="Arial"/>
            </a:endParaRPr>
          </a:p>
        </p:txBody>
      </p:sp>
      <p:sp>
        <p:nvSpPr>
          <p:cNvPr id="421" name="Google Shape;421;p32"/>
          <p:cNvSpPr txBox="1"/>
          <p:nvPr/>
        </p:nvSpPr>
        <p:spPr>
          <a:xfrm>
            <a:off x="359550" y="892013"/>
            <a:ext cx="8424900" cy="4386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ru" sz="2400" b="1">
                <a:solidFill>
                  <a:srgbClr val="102D69"/>
                </a:solidFill>
              </a:rPr>
              <a:t>Рандомизация и числа Бетти</a:t>
            </a:r>
            <a:endParaRPr sz="2400" b="1">
              <a:solidFill>
                <a:srgbClr val="102D69"/>
              </a:solidFill>
            </a:endParaRPr>
          </a:p>
        </p:txBody>
      </p:sp>
      <p:pic>
        <p:nvPicPr>
          <p:cNvPr id="422" name="Google Shape;422;p32"/>
          <p:cNvPicPr preferRelativeResize="0"/>
          <p:nvPr/>
        </p:nvPicPr>
        <p:blipFill>
          <a:blip r:embed="rId4">
            <a:alphaModFix/>
          </a:blip>
          <a:stretch>
            <a:fillRect/>
          </a:stretch>
        </p:blipFill>
        <p:spPr>
          <a:xfrm>
            <a:off x="369101" y="410213"/>
            <a:ext cx="334148" cy="315600"/>
          </a:xfrm>
          <a:prstGeom prst="rect">
            <a:avLst/>
          </a:prstGeom>
          <a:noFill/>
          <a:ln>
            <a:noFill/>
          </a:ln>
        </p:spPr>
      </p:pic>
      <p:pic>
        <p:nvPicPr>
          <p:cNvPr id="423" name="Google Shape;423;p32"/>
          <p:cNvPicPr preferRelativeResize="0"/>
          <p:nvPr/>
        </p:nvPicPr>
        <p:blipFill rotWithShape="1">
          <a:blip r:embed="rId5">
            <a:alphaModFix/>
          </a:blip>
          <a:srcRect t="48607"/>
          <a:stretch/>
        </p:blipFill>
        <p:spPr>
          <a:xfrm>
            <a:off x="184100" y="3127700"/>
            <a:ext cx="6561223" cy="1900025"/>
          </a:xfrm>
          <a:prstGeom prst="rect">
            <a:avLst/>
          </a:prstGeom>
          <a:noFill/>
          <a:ln w="12700" cap="flat" cmpd="sng">
            <a:solidFill>
              <a:schemeClr val="lt1"/>
            </a:solidFill>
            <a:prstDash val="solid"/>
            <a:miter lim="8000"/>
            <a:headEnd type="none" w="sm" len="sm"/>
            <a:tailEnd type="none" w="sm" len="sm"/>
          </a:ln>
        </p:spPr>
      </p:pic>
      <p:sp>
        <p:nvSpPr>
          <p:cNvPr id="424" name="Google Shape;424;p32"/>
          <p:cNvSpPr txBox="1"/>
          <p:nvPr/>
        </p:nvSpPr>
        <p:spPr>
          <a:xfrm>
            <a:off x="6745325" y="1618100"/>
            <a:ext cx="2167500" cy="11724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rPr>
              <a:t>фильтрация</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Вьеториса-Рипса</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(G[веса] &lt; порог</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порог : 0 -&gt; 1)</a:t>
            </a:r>
            <a:endParaRPr>
              <a:solidFill>
                <a:schemeClr val="dk1"/>
              </a:solidFill>
            </a:endParaRPr>
          </a:p>
        </p:txBody>
      </p:sp>
      <p:sp>
        <p:nvSpPr>
          <p:cNvPr id="425" name="Google Shape;425;p32"/>
          <p:cNvSpPr txBox="1"/>
          <p:nvPr/>
        </p:nvSpPr>
        <p:spPr>
          <a:xfrm>
            <a:off x="6745325" y="3435775"/>
            <a:ext cx="2167500" cy="11724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rPr>
              <a:t>обратная фильтрация</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Вьеториса-Рипса</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(G[веса] &gt; порог</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порог : 1 -&gt; 0)</a:t>
            </a:r>
            <a:endParaRPr>
              <a:solidFill>
                <a:schemeClr val="dk1"/>
              </a:solidFill>
            </a:endParaRPr>
          </a:p>
        </p:txBody>
      </p:sp>
      <p:pic>
        <p:nvPicPr>
          <p:cNvPr id="426" name="Google Shape;426;p32"/>
          <p:cNvPicPr preferRelativeResize="0"/>
          <p:nvPr/>
        </p:nvPicPr>
        <p:blipFill>
          <a:blip r:embed="rId6">
            <a:alphaModFix/>
          </a:blip>
          <a:stretch>
            <a:fillRect/>
          </a:stretch>
        </p:blipFill>
        <p:spPr>
          <a:xfrm>
            <a:off x="605400" y="3978475"/>
            <a:ext cx="1288975" cy="712000"/>
          </a:xfrm>
          <a:prstGeom prst="rect">
            <a:avLst/>
          </a:prstGeom>
          <a:noFill/>
          <a:ln>
            <a:noFill/>
          </a:ln>
        </p:spPr>
      </p:pic>
      <p:pic>
        <p:nvPicPr>
          <p:cNvPr id="427" name="Google Shape;427;p32"/>
          <p:cNvPicPr preferRelativeResize="0"/>
          <p:nvPr/>
        </p:nvPicPr>
        <p:blipFill>
          <a:blip r:embed="rId7">
            <a:alphaModFix/>
          </a:blip>
          <a:stretch>
            <a:fillRect/>
          </a:stretch>
        </p:blipFill>
        <p:spPr>
          <a:xfrm>
            <a:off x="4409825" y="3790525"/>
            <a:ext cx="2167500" cy="899958"/>
          </a:xfrm>
          <a:prstGeom prst="rect">
            <a:avLst/>
          </a:prstGeom>
          <a:noFill/>
          <a:ln>
            <a:noFill/>
          </a:ln>
        </p:spPr>
      </p:pic>
      <p:pic>
        <p:nvPicPr>
          <p:cNvPr id="428" name="Google Shape;428;p32"/>
          <p:cNvPicPr preferRelativeResize="0"/>
          <p:nvPr/>
        </p:nvPicPr>
        <p:blipFill>
          <a:blip r:embed="rId8">
            <a:alphaModFix/>
          </a:blip>
          <a:stretch>
            <a:fillRect/>
          </a:stretch>
        </p:blipFill>
        <p:spPr>
          <a:xfrm>
            <a:off x="6829950" y="2978763"/>
            <a:ext cx="1954500" cy="268744"/>
          </a:xfrm>
          <a:prstGeom prst="rect">
            <a:avLst/>
          </a:prstGeom>
          <a:noFill/>
          <a:ln>
            <a:noFill/>
          </a:ln>
        </p:spPr>
      </p:pic>
      <p:pic>
        <p:nvPicPr>
          <p:cNvPr id="429" name="Google Shape;429;p32"/>
          <p:cNvPicPr preferRelativeResize="0"/>
          <p:nvPr/>
        </p:nvPicPr>
        <p:blipFill rotWithShape="1">
          <a:blip r:embed="rId9">
            <a:alphaModFix/>
          </a:blip>
          <a:srcRect b="68540"/>
          <a:stretch/>
        </p:blipFill>
        <p:spPr>
          <a:xfrm>
            <a:off x="184100" y="1333038"/>
            <a:ext cx="6561224" cy="1813017"/>
          </a:xfrm>
          <a:prstGeom prst="rect">
            <a:avLst/>
          </a:prstGeom>
          <a:noFill/>
          <a:ln>
            <a:noFill/>
          </a:ln>
        </p:spPr>
      </p:pic>
      <p:cxnSp>
        <p:nvCxnSpPr>
          <p:cNvPr id="430" name="Google Shape;430;p32"/>
          <p:cNvCxnSpPr/>
          <p:nvPr/>
        </p:nvCxnSpPr>
        <p:spPr>
          <a:xfrm flipH="1">
            <a:off x="731525" y="2491750"/>
            <a:ext cx="457200" cy="262800"/>
          </a:xfrm>
          <a:prstGeom prst="straightConnector1">
            <a:avLst/>
          </a:prstGeom>
          <a:noFill/>
          <a:ln w="9525" cap="flat" cmpd="sng">
            <a:solidFill>
              <a:srgbClr val="102D69"/>
            </a:solidFill>
            <a:prstDash val="solid"/>
            <a:round/>
            <a:headEnd type="none" w="med" len="med"/>
            <a:tailEnd type="triangle" w="med" len="med"/>
          </a:ln>
        </p:spPr>
      </p:cxnSp>
      <p:sp>
        <p:nvSpPr>
          <p:cNvPr id="431" name="Google Shape;431;p32"/>
          <p:cNvSpPr txBox="1"/>
          <p:nvPr/>
        </p:nvSpPr>
        <p:spPr>
          <a:xfrm>
            <a:off x="1188725" y="2023100"/>
            <a:ext cx="1223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rgbClr val="102D69"/>
                </a:solidFill>
              </a:rPr>
              <a:t>формируется односвязная компонента</a:t>
            </a:r>
            <a:endParaRPr sz="1000">
              <a:solidFill>
                <a:srgbClr val="102D69"/>
              </a:solidFill>
            </a:endParaRPr>
          </a:p>
        </p:txBody>
      </p:sp>
      <p:cxnSp>
        <p:nvCxnSpPr>
          <p:cNvPr id="432" name="Google Shape;432;p32"/>
          <p:cNvCxnSpPr/>
          <p:nvPr/>
        </p:nvCxnSpPr>
        <p:spPr>
          <a:xfrm>
            <a:off x="3469663" y="1477100"/>
            <a:ext cx="5100" cy="1471800"/>
          </a:xfrm>
          <a:prstGeom prst="straightConnector1">
            <a:avLst/>
          </a:prstGeom>
          <a:noFill/>
          <a:ln w="9525" cap="flat" cmpd="sng">
            <a:solidFill>
              <a:srgbClr val="102D69"/>
            </a:solidFill>
            <a:prstDash val="solid"/>
            <a:round/>
            <a:headEnd type="none" w="med" len="med"/>
            <a:tailEnd type="none" w="med" len="med"/>
          </a:ln>
        </p:spPr>
      </p:cxnSp>
      <p:sp>
        <p:nvSpPr>
          <p:cNvPr id="433" name="Google Shape;433;p32"/>
          <p:cNvSpPr txBox="1"/>
          <p:nvPr/>
        </p:nvSpPr>
        <p:spPr>
          <a:xfrm>
            <a:off x="3520450" y="2438900"/>
            <a:ext cx="1397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solidFill>
                  <a:srgbClr val="102D69"/>
                </a:solidFill>
              </a:rPr>
              <a:t>количество сохраняется</a:t>
            </a:r>
            <a:endParaRPr sz="1000">
              <a:solidFill>
                <a:srgbClr val="102D69"/>
              </a:solidFill>
            </a:endParaRPr>
          </a:p>
        </p:txBody>
      </p:sp>
      <p:cxnSp>
        <p:nvCxnSpPr>
          <p:cNvPr id="434" name="Google Shape;434;p32"/>
          <p:cNvCxnSpPr/>
          <p:nvPr/>
        </p:nvCxnSpPr>
        <p:spPr>
          <a:xfrm>
            <a:off x="6046475" y="1508750"/>
            <a:ext cx="0" cy="577200"/>
          </a:xfrm>
          <a:prstGeom prst="straightConnector1">
            <a:avLst/>
          </a:prstGeom>
          <a:noFill/>
          <a:ln w="9525" cap="flat" cmpd="sng">
            <a:solidFill>
              <a:srgbClr val="102D69"/>
            </a:solidFill>
            <a:prstDash val="solid"/>
            <a:round/>
            <a:headEnd type="none" w="med" len="med"/>
            <a:tailEnd type="none" w="med" len="med"/>
          </a:ln>
        </p:spPr>
      </p:cxnSp>
      <p:cxnSp>
        <p:nvCxnSpPr>
          <p:cNvPr id="435" name="Google Shape;435;p32"/>
          <p:cNvCxnSpPr/>
          <p:nvPr/>
        </p:nvCxnSpPr>
        <p:spPr>
          <a:xfrm>
            <a:off x="5657850" y="2354575"/>
            <a:ext cx="5700" cy="571500"/>
          </a:xfrm>
          <a:prstGeom prst="straightConnector1">
            <a:avLst/>
          </a:prstGeom>
          <a:noFill/>
          <a:ln w="9525" cap="flat" cmpd="sng">
            <a:solidFill>
              <a:srgbClr val="102D69"/>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2829</Words>
  <Application>Microsoft Macintosh PowerPoint</Application>
  <PresentationFormat>Экран (16:9)</PresentationFormat>
  <Paragraphs>259</Paragraphs>
  <Slides>16</Slides>
  <Notes>16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16</vt:i4>
      </vt:variant>
    </vt:vector>
  </HeadingPairs>
  <TitlesOfParts>
    <vt:vector size="21" baseType="lpstr">
      <vt:lpstr>Arial</vt:lpstr>
      <vt:lpstr>Helvetica Neue Light</vt:lpstr>
      <vt:lpstr>Arial Narrow</vt:lpstr>
      <vt:lpstr>Calibri</vt:lpstr>
      <vt:lpstr>Simple Light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Забродина Татьяна Николаевна</cp:lastModifiedBy>
  <cp:revision>2</cp:revision>
  <dcterms:modified xsi:type="dcterms:W3CDTF">2022-11-16T14:13:11Z</dcterms:modified>
</cp:coreProperties>
</file>